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2" r:id="rId6"/>
    <p:sldId id="275" r:id="rId7"/>
    <p:sldId id="276" r:id="rId8"/>
    <p:sldId id="277" r:id="rId9"/>
    <p:sldId id="278" r:id="rId10"/>
    <p:sldId id="279" r:id="rId11"/>
    <p:sldId id="280" r:id="rId12"/>
    <p:sldId id="273" r:id="rId13"/>
    <p:sldId id="263" r:id="rId14"/>
    <p:sldId id="282" r:id="rId15"/>
    <p:sldId id="288" r:id="rId16"/>
    <p:sldId id="289" r:id="rId17"/>
    <p:sldId id="284" r:id="rId18"/>
    <p:sldId id="290" r:id="rId19"/>
    <p:sldId id="291" r:id="rId20"/>
    <p:sldId id="285" r:id="rId21"/>
    <p:sldId id="269" r:id="rId22"/>
    <p:sldId id="264" r:id="rId23"/>
    <p:sldId id="265" r:id="rId24"/>
    <p:sldId id="281" r:id="rId25"/>
    <p:sldId id="272" r:id="rId26"/>
    <p:sldId id="267" r:id="rId27"/>
    <p:sldId id="268" r:id="rId28"/>
    <p:sldId id="286" r:id="rId29"/>
    <p:sldId id="287" r:id="rId30"/>
    <p:sldId id="270" r:id="rId31"/>
    <p:sldId id="271" r:id="rId32"/>
    <p:sldId id="292" r:id="rId33"/>
    <p:sldId id="293" r:id="rId34"/>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5" autoAdjust="0"/>
    <p:restoredTop sz="94660"/>
  </p:normalViewPr>
  <p:slideViewPr>
    <p:cSldViewPr snapToGrid="0">
      <p:cViewPr varScale="1">
        <p:scale>
          <a:sx n="86" d="100"/>
          <a:sy n="86" d="100"/>
        </p:scale>
        <p:origin x="68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1AF62F7-85A5-4E1F-9F27-314762FE9CF7}"/>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23E6AD73-3FED-9276-F1FC-319B32103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6D3337ED-477B-77E0-D8B3-821BC0EEA9F8}"/>
              </a:ext>
            </a:extLst>
          </p:cNvPr>
          <p:cNvSpPr>
            <a:spLocks noGrp="1"/>
          </p:cNvSpPr>
          <p:nvPr>
            <p:ph type="dt" sz="half" idx="10"/>
          </p:nvPr>
        </p:nvSpPr>
        <p:spPr/>
        <p:txBody>
          <a:bodyPr/>
          <a:lstStyle/>
          <a:p>
            <a:fld id="{F1BCE1D4-4EB2-45C1-8BFF-AD7EBACAC706}" type="datetimeFigureOut">
              <a:rPr lang="pl-PL" smtClean="0"/>
              <a:t>09.02.2023</a:t>
            </a:fld>
            <a:endParaRPr lang="pl-PL"/>
          </a:p>
        </p:txBody>
      </p:sp>
      <p:sp>
        <p:nvSpPr>
          <p:cNvPr id="5" name="Symbol zastępczy stopki 4">
            <a:extLst>
              <a:ext uri="{FF2B5EF4-FFF2-40B4-BE49-F238E27FC236}">
                <a16:creationId xmlns:a16="http://schemas.microsoft.com/office/drawing/2014/main" id="{01D7F0C2-4487-3666-9B16-C09A3710CD4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FE92FB6-A604-BE8C-2082-D10CA7637046}"/>
              </a:ext>
            </a:extLst>
          </p:cNvPr>
          <p:cNvSpPr>
            <a:spLocks noGrp="1"/>
          </p:cNvSpPr>
          <p:nvPr>
            <p:ph type="sldNum" sz="quarter" idx="12"/>
          </p:nvPr>
        </p:nvSpPr>
        <p:spPr/>
        <p:txBody>
          <a:bodyPr/>
          <a:lstStyle/>
          <a:p>
            <a:fld id="{FBCBB06B-197A-49A2-8C47-4B34FE5F804E}" type="slidenum">
              <a:rPr lang="pl-PL" smtClean="0"/>
              <a:t>‹#›</a:t>
            </a:fld>
            <a:endParaRPr lang="pl-PL"/>
          </a:p>
        </p:txBody>
      </p:sp>
    </p:spTree>
    <p:extLst>
      <p:ext uri="{BB962C8B-B14F-4D97-AF65-F5344CB8AC3E}">
        <p14:creationId xmlns:p14="http://schemas.microsoft.com/office/powerpoint/2010/main" val="2346225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01A2C7D-F962-C964-F4B6-01E726A600C2}"/>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1C013502-6FFD-3EAD-F3D2-ACFBC4379496}"/>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989D6DB2-88B6-70A8-26E6-D50A47551BDC}"/>
              </a:ext>
            </a:extLst>
          </p:cNvPr>
          <p:cNvSpPr>
            <a:spLocks noGrp="1"/>
          </p:cNvSpPr>
          <p:nvPr>
            <p:ph type="dt" sz="half" idx="10"/>
          </p:nvPr>
        </p:nvSpPr>
        <p:spPr/>
        <p:txBody>
          <a:bodyPr/>
          <a:lstStyle/>
          <a:p>
            <a:fld id="{F1BCE1D4-4EB2-45C1-8BFF-AD7EBACAC706}" type="datetimeFigureOut">
              <a:rPr lang="pl-PL" smtClean="0"/>
              <a:t>09.02.2023</a:t>
            </a:fld>
            <a:endParaRPr lang="pl-PL"/>
          </a:p>
        </p:txBody>
      </p:sp>
      <p:sp>
        <p:nvSpPr>
          <p:cNvPr id="5" name="Symbol zastępczy stopki 4">
            <a:extLst>
              <a:ext uri="{FF2B5EF4-FFF2-40B4-BE49-F238E27FC236}">
                <a16:creationId xmlns:a16="http://schemas.microsoft.com/office/drawing/2014/main" id="{FD5C4AE3-1B59-E0AE-7DA6-4DB0EFC63079}"/>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D8B91517-0204-C6E3-01BB-3889F7BFB15A}"/>
              </a:ext>
            </a:extLst>
          </p:cNvPr>
          <p:cNvSpPr>
            <a:spLocks noGrp="1"/>
          </p:cNvSpPr>
          <p:nvPr>
            <p:ph type="sldNum" sz="quarter" idx="12"/>
          </p:nvPr>
        </p:nvSpPr>
        <p:spPr/>
        <p:txBody>
          <a:bodyPr/>
          <a:lstStyle/>
          <a:p>
            <a:fld id="{FBCBB06B-197A-49A2-8C47-4B34FE5F804E}" type="slidenum">
              <a:rPr lang="pl-PL" smtClean="0"/>
              <a:t>‹#›</a:t>
            </a:fld>
            <a:endParaRPr lang="pl-PL"/>
          </a:p>
        </p:txBody>
      </p:sp>
    </p:spTree>
    <p:extLst>
      <p:ext uri="{BB962C8B-B14F-4D97-AF65-F5344CB8AC3E}">
        <p14:creationId xmlns:p14="http://schemas.microsoft.com/office/powerpoint/2010/main" val="2589336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5D41BEDF-58A2-70EC-5652-13722F06322B}"/>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C50DDA5A-424B-692D-D543-13EAE755C115}"/>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A396F4D-9EBD-9A62-04B5-262407283F48}"/>
              </a:ext>
            </a:extLst>
          </p:cNvPr>
          <p:cNvSpPr>
            <a:spLocks noGrp="1"/>
          </p:cNvSpPr>
          <p:nvPr>
            <p:ph type="dt" sz="half" idx="10"/>
          </p:nvPr>
        </p:nvSpPr>
        <p:spPr/>
        <p:txBody>
          <a:bodyPr/>
          <a:lstStyle/>
          <a:p>
            <a:fld id="{F1BCE1D4-4EB2-45C1-8BFF-AD7EBACAC706}" type="datetimeFigureOut">
              <a:rPr lang="pl-PL" smtClean="0"/>
              <a:t>09.02.2023</a:t>
            </a:fld>
            <a:endParaRPr lang="pl-PL"/>
          </a:p>
        </p:txBody>
      </p:sp>
      <p:sp>
        <p:nvSpPr>
          <p:cNvPr id="5" name="Symbol zastępczy stopki 4">
            <a:extLst>
              <a:ext uri="{FF2B5EF4-FFF2-40B4-BE49-F238E27FC236}">
                <a16:creationId xmlns:a16="http://schemas.microsoft.com/office/drawing/2014/main" id="{DFAA6D81-5526-0F0D-887A-BA5B848C337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1868AA80-FBD1-84AD-968D-F69AB9E6F45E}"/>
              </a:ext>
            </a:extLst>
          </p:cNvPr>
          <p:cNvSpPr>
            <a:spLocks noGrp="1"/>
          </p:cNvSpPr>
          <p:nvPr>
            <p:ph type="sldNum" sz="quarter" idx="12"/>
          </p:nvPr>
        </p:nvSpPr>
        <p:spPr/>
        <p:txBody>
          <a:bodyPr/>
          <a:lstStyle/>
          <a:p>
            <a:fld id="{FBCBB06B-197A-49A2-8C47-4B34FE5F804E}" type="slidenum">
              <a:rPr lang="pl-PL" smtClean="0"/>
              <a:t>‹#›</a:t>
            </a:fld>
            <a:endParaRPr lang="pl-PL"/>
          </a:p>
        </p:txBody>
      </p:sp>
    </p:spTree>
    <p:extLst>
      <p:ext uri="{BB962C8B-B14F-4D97-AF65-F5344CB8AC3E}">
        <p14:creationId xmlns:p14="http://schemas.microsoft.com/office/powerpoint/2010/main" val="2311723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6F86BBA-AC8A-22ED-306E-0033CFAB9FD6}"/>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871C952A-688C-3513-502E-97B0B28EFB59}"/>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EA53C85C-EADB-73A8-47F5-08633E066A41}"/>
              </a:ext>
            </a:extLst>
          </p:cNvPr>
          <p:cNvSpPr>
            <a:spLocks noGrp="1"/>
          </p:cNvSpPr>
          <p:nvPr>
            <p:ph type="dt" sz="half" idx="10"/>
          </p:nvPr>
        </p:nvSpPr>
        <p:spPr/>
        <p:txBody>
          <a:bodyPr/>
          <a:lstStyle/>
          <a:p>
            <a:fld id="{F1BCE1D4-4EB2-45C1-8BFF-AD7EBACAC706}" type="datetimeFigureOut">
              <a:rPr lang="pl-PL" smtClean="0"/>
              <a:t>09.02.2023</a:t>
            </a:fld>
            <a:endParaRPr lang="pl-PL"/>
          </a:p>
        </p:txBody>
      </p:sp>
      <p:sp>
        <p:nvSpPr>
          <p:cNvPr id="5" name="Symbol zastępczy stopki 4">
            <a:extLst>
              <a:ext uri="{FF2B5EF4-FFF2-40B4-BE49-F238E27FC236}">
                <a16:creationId xmlns:a16="http://schemas.microsoft.com/office/drawing/2014/main" id="{1CF84F0A-ADAC-E2BD-4F25-45CAC69FD78D}"/>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41D9D1D2-73C8-87DC-E6C5-4E10F21333B6}"/>
              </a:ext>
            </a:extLst>
          </p:cNvPr>
          <p:cNvSpPr>
            <a:spLocks noGrp="1"/>
          </p:cNvSpPr>
          <p:nvPr>
            <p:ph type="sldNum" sz="quarter" idx="12"/>
          </p:nvPr>
        </p:nvSpPr>
        <p:spPr/>
        <p:txBody>
          <a:bodyPr/>
          <a:lstStyle/>
          <a:p>
            <a:fld id="{FBCBB06B-197A-49A2-8C47-4B34FE5F804E}" type="slidenum">
              <a:rPr lang="pl-PL" smtClean="0"/>
              <a:t>‹#›</a:t>
            </a:fld>
            <a:endParaRPr lang="pl-PL"/>
          </a:p>
        </p:txBody>
      </p:sp>
    </p:spTree>
    <p:extLst>
      <p:ext uri="{BB962C8B-B14F-4D97-AF65-F5344CB8AC3E}">
        <p14:creationId xmlns:p14="http://schemas.microsoft.com/office/powerpoint/2010/main" val="3778128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88C3DD-2DE3-6FFA-E0A9-567819FB104A}"/>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5CFD4AA7-C3E1-E8AA-184A-3526DC9B0A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D2946936-B875-D1D2-AC93-45F4E9C5413A}"/>
              </a:ext>
            </a:extLst>
          </p:cNvPr>
          <p:cNvSpPr>
            <a:spLocks noGrp="1"/>
          </p:cNvSpPr>
          <p:nvPr>
            <p:ph type="dt" sz="half" idx="10"/>
          </p:nvPr>
        </p:nvSpPr>
        <p:spPr/>
        <p:txBody>
          <a:bodyPr/>
          <a:lstStyle/>
          <a:p>
            <a:fld id="{F1BCE1D4-4EB2-45C1-8BFF-AD7EBACAC706}" type="datetimeFigureOut">
              <a:rPr lang="pl-PL" smtClean="0"/>
              <a:t>09.02.2023</a:t>
            </a:fld>
            <a:endParaRPr lang="pl-PL"/>
          </a:p>
        </p:txBody>
      </p:sp>
      <p:sp>
        <p:nvSpPr>
          <p:cNvPr id="5" name="Symbol zastępczy stopki 4">
            <a:extLst>
              <a:ext uri="{FF2B5EF4-FFF2-40B4-BE49-F238E27FC236}">
                <a16:creationId xmlns:a16="http://schemas.microsoft.com/office/drawing/2014/main" id="{5505431E-31FB-3400-8745-33EA8912A743}"/>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621DD01C-FADA-B295-8FFF-895C94494D77}"/>
              </a:ext>
            </a:extLst>
          </p:cNvPr>
          <p:cNvSpPr>
            <a:spLocks noGrp="1"/>
          </p:cNvSpPr>
          <p:nvPr>
            <p:ph type="sldNum" sz="quarter" idx="12"/>
          </p:nvPr>
        </p:nvSpPr>
        <p:spPr/>
        <p:txBody>
          <a:bodyPr/>
          <a:lstStyle/>
          <a:p>
            <a:fld id="{FBCBB06B-197A-49A2-8C47-4B34FE5F804E}" type="slidenum">
              <a:rPr lang="pl-PL" smtClean="0"/>
              <a:t>‹#›</a:t>
            </a:fld>
            <a:endParaRPr lang="pl-PL"/>
          </a:p>
        </p:txBody>
      </p:sp>
    </p:spTree>
    <p:extLst>
      <p:ext uri="{BB962C8B-B14F-4D97-AF65-F5344CB8AC3E}">
        <p14:creationId xmlns:p14="http://schemas.microsoft.com/office/powerpoint/2010/main" val="813120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DEE9425-B073-98DB-D0B2-D968DEF64543}"/>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634F255A-B315-6BE4-4BCA-8D492DBE8B38}"/>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DB4F7516-35B4-5253-20DF-A0224F3496B2}"/>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A16EAAFD-8EBD-7283-0695-B016C6F323DD}"/>
              </a:ext>
            </a:extLst>
          </p:cNvPr>
          <p:cNvSpPr>
            <a:spLocks noGrp="1"/>
          </p:cNvSpPr>
          <p:nvPr>
            <p:ph type="dt" sz="half" idx="10"/>
          </p:nvPr>
        </p:nvSpPr>
        <p:spPr/>
        <p:txBody>
          <a:bodyPr/>
          <a:lstStyle/>
          <a:p>
            <a:fld id="{F1BCE1D4-4EB2-45C1-8BFF-AD7EBACAC706}" type="datetimeFigureOut">
              <a:rPr lang="pl-PL" smtClean="0"/>
              <a:t>09.02.2023</a:t>
            </a:fld>
            <a:endParaRPr lang="pl-PL"/>
          </a:p>
        </p:txBody>
      </p:sp>
      <p:sp>
        <p:nvSpPr>
          <p:cNvPr id="6" name="Symbol zastępczy stopki 5">
            <a:extLst>
              <a:ext uri="{FF2B5EF4-FFF2-40B4-BE49-F238E27FC236}">
                <a16:creationId xmlns:a16="http://schemas.microsoft.com/office/drawing/2014/main" id="{EDFABF4B-F5FF-8FE9-B165-F32E4E077A31}"/>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3FE01AE5-D78E-175B-C8A6-6145B8383DF7}"/>
              </a:ext>
            </a:extLst>
          </p:cNvPr>
          <p:cNvSpPr>
            <a:spLocks noGrp="1"/>
          </p:cNvSpPr>
          <p:nvPr>
            <p:ph type="sldNum" sz="quarter" idx="12"/>
          </p:nvPr>
        </p:nvSpPr>
        <p:spPr/>
        <p:txBody>
          <a:bodyPr/>
          <a:lstStyle/>
          <a:p>
            <a:fld id="{FBCBB06B-197A-49A2-8C47-4B34FE5F804E}" type="slidenum">
              <a:rPr lang="pl-PL" smtClean="0"/>
              <a:t>‹#›</a:t>
            </a:fld>
            <a:endParaRPr lang="pl-PL"/>
          </a:p>
        </p:txBody>
      </p:sp>
    </p:spTree>
    <p:extLst>
      <p:ext uri="{BB962C8B-B14F-4D97-AF65-F5344CB8AC3E}">
        <p14:creationId xmlns:p14="http://schemas.microsoft.com/office/powerpoint/2010/main" val="3288857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BAB5DF-44BE-B0D6-8C47-6C6785959701}"/>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B9C8CBA0-C038-A7AE-06E8-30CD29719F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4E03AA2D-4168-63DD-C693-0F98C4587344}"/>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E97D135B-5F0E-7133-53C2-FE430E4E23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9057041C-BE41-BE55-8BC8-5833736B7727}"/>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A2A9B6D9-C20C-BA1B-B201-D589CF0370B6}"/>
              </a:ext>
            </a:extLst>
          </p:cNvPr>
          <p:cNvSpPr>
            <a:spLocks noGrp="1"/>
          </p:cNvSpPr>
          <p:nvPr>
            <p:ph type="dt" sz="half" idx="10"/>
          </p:nvPr>
        </p:nvSpPr>
        <p:spPr/>
        <p:txBody>
          <a:bodyPr/>
          <a:lstStyle/>
          <a:p>
            <a:fld id="{F1BCE1D4-4EB2-45C1-8BFF-AD7EBACAC706}" type="datetimeFigureOut">
              <a:rPr lang="pl-PL" smtClean="0"/>
              <a:t>09.02.2023</a:t>
            </a:fld>
            <a:endParaRPr lang="pl-PL"/>
          </a:p>
        </p:txBody>
      </p:sp>
      <p:sp>
        <p:nvSpPr>
          <p:cNvPr id="8" name="Symbol zastępczy stopki 7">
            <a:extLst>
              <a:ext uri="{FF2B5EF4-FFF2-40B4-BE49-F238E27FC236}">
                <a16:creationId xmlns:a16="http://schemas.microsoft.com/office/drawing/2014/main" id="{1E6EB594-D34D-C831-4C5D-8A036CA64433}"/>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E59C175C-E883-BF3E-26A6-77BDEEF138C6}"/>
              </a:ext>
            </a:extLst>
          </p:cNvPr>
          <p:cNvSpPr>
            <a:spLocks noGrp="1"/>
          </p:cNvSpPr>
          <p:nvPr>
            <p:ph type="sldNum" sz="quarter" idx="12"/>
          </p:nvPr>
        </p:nvSpPr>
        <p:spPr/>
        <p:txBody>
          <a:bodyPr/>
          <a:lstStyle/>
          <a:p>
            <a:fld id="{FBCBB06B-197A-49A2-8C47-4B34FE5F804E}" type="slidenum">
              <a:rPr lang="pl-PL" smtClean="0"/>
              <a:t>‹#›</a:t>
            </a:fld>
            <a:endParaRPr lang="pl-PL"/>
          </a:p>
        </p:txBody>
      </p:sp>
    </p:spTree>
    <p:extLst>
      <p:ext uri="{BB962C8B-B14F-4D97-AF65-F5344CB8AC3E}">
        <p14:creationId xmlns:p14="http://schemas.microsoft.com/office/powerpoint/2010/main" val="3529713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C3AB8F3-4C00-1FA8-FD38-9DEFCC1A3AD8}"/>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2B15F43C-1FE8-CDE0-86D9-0C6FE47B475D}"/>
              </a:ext>
            </a:extLst>
          </p:cNvPr>
          <p:cNvSpPr>
            <a:spLocks noGrp="1"/>
          </p:cNvSpPr>
          <p:nvPr>
            <p:ph type="dt" sz="half" idx="10"/>
          </p:nvPr>
        </p:nvSpPr>
        <p:spPr/>
        <p:txBody>
          <a:bodyPr/>
          <a:lstStyle/>
          <a:p>
            <a:fld id="{F1BCE1D4-4EB2-45C1-8BFF-AD7EBACAC706}" type="datetimeFigureOut">
              <a:rPr lang="pl-PL" smtClean="0"/>
              <a:t>09.02.2023</a:t>
            </a:fld>
            <a:endParaRPr lang="pl-PL"/>
          </a:p>
        </p:txBody>
      </p:sp>
      <p:sp>
        <p:nvSpPr>
          <p:cNvPr id="4" name="Symbol zastępczy stopki 3">
            <a:extLst>
              <a:ext uri="{FF2B5EF4-FFF2-40B4-BE49-F238E27FC236}">
                <a16:creationId xmlns:a16="http://schemas.microsoft.com/office/drawing/2014/main" id="{3B8A9924-BF32-A113-14DC-D553E4BA92B6}"/>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772C869C-FE9A-820E-D606-D19D006C2E74}"/>
              </a:ext>
            </a:extLst>
          </p:cNvPr>
          <p:cNvSpPr>
            <a:spLocks noGrp="1"/>
          </p:cNvSpPr>
          <p:nvPr>
            <p:ph type="sldNum" sz="quarter" idx="12"/>
          </p:nvPr>
        </p:nvSpPr>
        <p:spPr/>
        <p:txBody>
          <a:bodyPr/>
          <a:lstStyle/>
          <a:p>
            <a:fld id="{FBCBB06B-197A-49A2-8C47-4B34FE5F804E}" type="slidenum">
              <a:rPr lang="pl-PL" smtClean="0"/>
              <a:t>‹#›</a:t>
            </a:fld>
            <a:endParaRPr lang="pl-PL"/>
          </a:p>
        </p:txBody>
      </p:sp>
    </p:spTree>
    <p:extLst>
      <p:ext uri="{BB962C8B-B14F-4D97-AF65-F5344CB8AC3E}">
        <p14:creationId xmlns:p14="http://schemas.microsoft.com/office/powerpoint/2010/main" val="3413236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8F7A4708-A3FF-417B-35F2-FE8E59E09980}"/>
              </a:ext>
            </a:extLst>
          </p:cNvPr>
          <p:cNvSpPr>
            <a:spLocks noGrp="1"/>
          </p:cNvSpPr>
          <p:nvPr>
            <p:ph type="dt" sz="half" idx="10"/>
          </p:nvPr>
        </p:nvSpPr>
        <p:spPr/>
        <p:txBody>
          <a:bodyPr/>
          <a:lstStyle/>
          <a:p>
            <a:fld id="{F1BCE1D4-4EB2-45C1-8BFF-AD7EBACAC706}" type="datetimeFigureOut">
              <a:rPr lang="pl-PL" smtClean="0"/>
              <a:t>09.02.2023</a:t>
            </a:fld>
            <a:endParaRPr lang="pl-PL"/>
          </a:p>
        </p:txBody>
      </p:sp>
      <p:sp>
        <p:nvSpPr>
          <p:cNvPr id="3" name="Symbol zastępczy stopki 2">
            <a:extLst>
              <a:ext uri="{FF2B5EF4-FFF2-40B4-BE49-F238E27FC236}">
                <a16:creationId xmlns:a16="http://schemas.microsoft.com/office/drawing/2014/main" id="{EC9B765B-E0CE-A7C0-97ED-31F586109A0B}"/>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89439272-30F2-0A60-2A8B-C670BA937021}"/>
              </a:ext>
            </a:extLst>
          </p:cNvPr>
          <p:cNvSpPr>
            <a:spLocks noGrp="1"/>
          </p:cNvSpPr>
          <p:nvPr>
            <p:ph type="sldNum" sz="quarter" idx="12"/>
          </p:nvPr>
        </p:nvSpPr>
        <p:spPr/>
        <p:txBody>
          <a:bodyPr/>
          <a:lstStyle/>
          <a:p>
            <a:fld id="{FBCBB06B-197A-49A2-8C47-4B34FE5F804E}" type="slidenum">
              <a:rPr lang="pl-PL" smtClean="0"/>
              <a:t>‹#›</a:t>
            </a:fld>
            <a:endParaRPr lang="pl-PL"/>
          </a:p>
        </p:txBody>
      </p:sp>
    </p:spTree>
    <p:extLst>
      <p:ext uri="{BB962C8B-B14F-4D97-AF65-F5344CB8AC3E}">
        <p14:creationId xmlns:p14="http://schemas.microsoft.com/office/powerpoint/2010/main" val="1025940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3DED49-A692-FDFB-C49B-33FFE14ABE07}"/>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3AD26BCD-8B59-500A-4EFF-1E6D9CA94A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CA1C91DD-109F-A837-2C3B-0276EBC91E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5BBCC054-1F14-8949-18E6-3AABB19B922B}"/>
              </a:ext>
            </a:extLst>
          </p:cNvPr>
          <p:cNvSpPr>
            <a:spLocks noGrp="1"/>
          </p:cNvSpPr>
          <p:nvPr>
            <p:ph type="dt" sz="half" idx="10"/>
          </p:nvPr>
        </p:nvSpPr>
        <p:spPr/>
        <p:txBody>
          <a:bodyPr/>
          <a:lstStyle/>
          <a:p>
            <a:fld id="{F1BCE1D4-4EB2-45C1-8BFF-AD7EBACAC706}" type="datetimeFigureOut">
              <a:rPr lang="pl-PL" smtClean="0"/>
              <a:t>09.02.2023</a:t>
            </a:fld>
            <a:endParaRPr lang="pl-PL"/>
          </a:p>
        </p:txBody>
      </p:sp>
      <p:sp>
        <p:nvSpPr>
          <p:cNvPr id="6" name="Symbol zastępczy stopki 5">
            <a:extLst>
              <a:ext uri="{FF2B5EF4-FFF2-40B4-BE49-F238E27FC236}">
                <a16:creationId xmlns:a16="http://schemas.microsoft.com/office/drawing/2014/main" id="{7D834A57-BAF5-A850-6CB9-5E19455B4546}"/>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24B5D27F-C7AA-66DF-D6FD-CB9DEE714C8D}"/>
              </a:ext>
            </a:extLst>
          </p:cNvPr>
          <p:cNvSpPr>
            <a:spLocks noGrp="1"/>
          </p:cNvSpPr>
          <p:nvPr>
            <p:ph type="sldNum" sz="quarter" idx="12"/>
          </p:nvPr>
        </p:nvSpPr>
        <p:spPr/>
        <p:txBody>
          <a:bodyPr/>
          <a:lstStyle/>
          <a:p>
            <a:fld id="{FBCBB06B-197A-49A2-8C47-4B34FE5F804E}" type="slidenum">
              <a:rPr lang="pl-PL" smtClean="0"/>
              <a:t>‹#›</a:t>
            </a:fld>
            <a:endParaRPr lang="pl-PL"/>
          </a:p>
        </p:txBody>
      </p:sp>
    </p:spTree>
    <p:extLst>
      <p:ext uri="{BB962C8B-B14F-4D97-AF65-F5344CB8AC3E}">
        <p14:creationId xmlns:p14="http://schemas.microsoft.com/office/powerpoint/2010/main" val="1558733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8CD9860-55C1-CD8A-D1C9-05DC567FDA60}"/>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2FA810FB-1343-F993-6B91-13B3F3CDA0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BE5DD45E-AE0E-E0E3-76B6-FD7AF8D207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10D593A9-D266-1C0E-98FB-8512FB3FFB85}"/>
              </a:ext>
            </a:extLst>
          </p:cNvPr>
          <p:cNvSpPr>
            <a:spLocks noGrp="1"/>
          </p:cNvSpPr>
          <p:nvPr>
            <p:ph type="dt" sz="half" idx="10"/>
          </p:nvPr>
        </p:nvSpPr>
        <p:spPr/>
        <p:txBody>
          <a:bodyPr/>
          <a:lstStyle/>
          <a:p>
            <a:fld id="{F1BCE1D4-4EB2-45C1-8BFF-AD7EBACAC706}" type="datetimeFigureOut">
              <a:rPr lang="pl-PL" smtClean="0"/>
              <a:t>09.02.2023</a:t>
            </a:fld>
            <a:endParaRPr lang="pl-PL"/>
          </a:p>
        </p:txBody>
      </p:sp>
      <p:sp>
        <p:nvSpPr>
          <p:cNvPr id="6" name="Symbol zastępczy stopki 5">
            <a:extLst>
              <a:ext uri="{FF2B5EF4-FFF2-40B4-BE49-F238E27FC236}">
                <a16:creationId xmlns:a16="http://schemas.microsoft.com/office/drawing/2014/main" id="{F6829448-7F9D-2980-DB66-27317089A92E}"/>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36444FDB-F5C4-C5C1-7CBA-1C59623D566D}"/>
              </a:ext>
            </a:extLst>
          </p:cNvPr>
          <p:cNvSpPr>
            <a:spLocks noGrp="1"/>
          </p:cNvSpPr>
          <p:nvPr>
            <p:ph type="sldNum" sz="quarter" idx="12"/>
          </p:nvPr>
        </p:nvSpPr>
        <p:spPr/>
        <p:txBody>
          <a:bodyPr/>
          <a:lstStyle/>
          <a:p>
            <a:fld id="{FBCBB06B-197A-49A2-8C47-4B34FE5F804E}" type="slidenum">
              <a:rPr lang="pl-PL" smtClean="0"/>
              <a:t>‹#›</a:t>
            </a:fld>
            <a:endParaRPr lang="pl-PL"/>
          </a:p>
        </p:txBody>
      </p:sp>
    </p:spTree>
    <p:extLst>
      <p:ext uri="{BB962C8B-B14F-4D97-AF65-F5344CB8AC3E}">
        <p14:creationId xmlns:p14="http://schemas.microsoft.com/office/powerpoint/2010/main" val="768998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01484368-D34B-B690-3792-2546863863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5108EFE0-4449-F42B-816C-CB82CAFC01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07F01250-8B1A-D3C1-D31D-73373D2DD9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BCE1D4-4EB2-45C1-8BFF-AD7EBACAC706}" type="datetimeFigureOut">
              <a:rPr lang="pl-PL" smtClean="0"/>
              <a:t>09.02.2023</a:t>
            </a:fld>
            <a:endParaRPr lang="pl-PL"/>
          </a:p>
        </p:txBody>
      </p:sp>
      <p:sp>
        <p:nvSpPr>
          <p:cNvPr id="5" name="Symbol zastępczy stopki 4">
            <a:extLst>
              <a:ext uri="{FF2B5EF4-FFF2-40B4-BE49-F238E27FC236}">
                <a16:creationId xmlns:a16="http://schemas.microsoft.com/office/drawing/2014/main" id="{924A0B93-B443-8C51-7925-DE61EB1CDF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CA5922EE-01E4-13C7-4789-FE54D1633B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CBB06B-197A-49A2-8C47-4B34FE5F804E}" type="slidenum">
              <a:rPr lang="pl-PL" smtClean="0"/>
              <a:t>‹#›</a:t>
            </a:fld>
            <a:endParaRPr lang="pl-PL"/>
          </a:p>
        </p:txBody>
      </p:sp>
    </p:spTree>
    <p:extLst>
      <p:ext uri="{BB962C8B-B14F-4D97-AF65-F5344CB8AC3E}">
        <p14:creationId xmlns:p14="http://schemas.microsoft.com/office/powerpoint/2010/main" val="1356200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apierowe RPG na sterydach. Technologia w służbie gier fabularnych -  naEKRANIE.pl">
            <a:extLst>
              <a:ext uri="{FF2B5EF4-FFF2-40B4-BE49-F238E27FC236}">
                <a16:creationId xmlns:a16="http://schemas.microsoft.com/office/drawing/2014/main" id="{229CA6EE-D4C5-5251-3EAA-888783B221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885" t="9091" r="2347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BBDDCB8F-E8AD-26B9-CAB9-5425A669ACBF}"/>
              </a:ext>
            </a:extLst>
          </p:cNvPr>
          <p:cNvSpPr>
            <a:spLocks noGrp="1"/>
          </p:cNvSpPr>
          <p:nvPr>
            <p:ph type="ctrTitle"/>
          </p:nvPr>
        </p:nvSpPr>
        <p:spPr>
          <a:xfrm>
            <a:off x="477981" y="1122363"/>
            <a:ext cx="4023360" cy="3204134"/>
          </a:xfrm>
        </p:spPr>
        <p:txBody>
          <a:bodyPr anchor="b">
            <a:normAutofit/>
          </a:bodyPr>
          <a:lstStyle/>
          <a:p>
            <a:pPr algn="l"/>
            <a:r>
              <a:rPr lang="pl-PL" sz="4800" dirty="0"/>
              <a:t>Biblioteka klas dla papierowej gry RPG</a:t>
            </a:r>
          </a:p>
        </p:txBody>
      </p:sp>
      <p:sp>
        <p:nvSpPr>
          <p:cNvPr id="3" name="Podtytuł 2">
            <a:extLst>
              <a:ext uri="{FF2B5EF4-FFF2-40B4-BE49-F238E27FC236}">
                <a16:creationId xmlns:a16="http://schemas.microsoft.com/office/drawing/2014/main" id="{9928CA17-75E9-374D-1CCC-7B6B7F41B734}"/>
              </a:ext>
            </a:extLst>
          </p:cNvPr>
          <p:cNvSpPr>
            <a:spLocks noGrp="1"/>
          </p:cNvSpPr>
          <p:nvPr>
            <p:ph type="subTitle" idx="1"/>
          </p:nvPr>
        </p:nvSpPr>
        <p:spPr>
          <a:xfrm>
            <a:off x="477980" y="4872922"/>
            <a:ext cx="4023359" cy="1208141"/>
          </a:xfrm>
        </p:spPr>
        <p:txBody>
          <a:bodyPr>
            <a:normAutofit/>
          </a:bodyPr>
          <a:lstStyle/>
          <a:p>
            <a:pPr algn="l"/>
            <a:r>
              <a:rPr lang="pl-PL" sz="2000" dirty="0"/>
              <a:t>Konrad Dróżdż</a:t>
            </a:r>
          </a:p>
          <a:p>
            <a:pPr algn="l"/>
            <a:r>
              <a:rPr lang="pl-PL" sz="2000" dirty="0"/>
              <a:t>Jakub Adamus</a:t>
            </a:r>
          </a:p>
          <a:p>
            <a:pPr algn="l"/>
            <a:r>
              <a:rPr lang="pl-PL" sz="2000" dirty="0"/>
              <a:t>Paweł Sikora</a:t>
            </a: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X2Download.app_-_Soundtrack_Gothic_3-Vista_Point_320_kbps">
            <a:hlinkClick r:id="" action="ppaction://media"/>
            <a:extLst>
              <a:ext uri="{FF2B5EF4-FFF2-40B4-BE49-F238E27FC236}">
                <a16:creationId xmlns:a16="http://schemas.microsoft.com/office/drawing/2014/main" id="{DAD75175-1732-362E-75B2-676B1B0F45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95072" y="33212"/>
            <a:ext cx="609600" cy="609600"/>
          </a:xfrm>
          <a:prstGeom prst="rect">
            <a:avLst/>
          </a:prstGeom>
        </p:spPr>
      </p:pic>
    </p:spTree>
    <p:extLst>
      <p:ext uri="{BB962C8B-B14F-4D97-AF65-F5344CB8AC3E}">
        <p14:creationId xmlns:p14="http://schemas.microsoft.com/office/powerpoint/2010/main" val="9462497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 presetClass="mediacall" presetSubtype="0" fill="hold" nodeType="afterEffect">
                                  <p:stCondLst>
                                    <p:cond delay="0"/>
                                  </p:stCondLst>
                                  <p:childTnLst>
                                    <p:cmd type="call" cmd="playFrom(0.0)">
                                      <p:cBhvr>
                                        <p:cTn id="1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20" repeatCount="indefinite" fill="hold" display="0">
                  <p:stCondLst>
                    <p:cond delay="indefinite"/>
                  </p:stCondLst>
                  <p:endCondLst>
                    <p:cond evt="onStopAudio" delay="0">
                      <p:tgtEl>
                        <p:sldTgt/>
                      </p:tgtEl>
                    </p:cond>
                  </p:endCondLst>
                </p:cTn>
                <p:tgtEl>
                  <p:spTgt spid="4"/>
                </p:tgtEl>
              </p:cMediaNode>
            </p:audio>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7" name="Rectangle 12296">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299" name="Group 12298">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300"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01"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02"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303"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04"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05"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06"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07"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08"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309"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310"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2311"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2312"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13"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14"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15"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16"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17"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318"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ytuł 1">
            <a:extLst>
              <a:ext uri="{FF2B5EF4-FFF2-40B4-BE49-F238E27FC236}">
                <a16:creationId xmlns:a16="http://schemas.microsoft.com/office/drawing/2014/main" id="{7EDC2BF4-203C-E712-5180-5FD063BD36A7}"/>
              </a:ext>
            </a:extLst>
          </p:cNvPr>
          <p:cNvSpPr>
            <a:spLocks noGrp="1"/>
          </p:cNvSpPr>
          <p:nvPr>
            <p:ph type="title"/>
          </p:nvPr>
        </p:nvSpPr>
        <p:spPr>
          <a:xfrm>
            <a:off x="888630" y="4760132"/>
            <a:ext cx="5093596" cy="1777829"/>
          </a:xfrm>
        </p:spPr>
        <p:txBody>
          <a:bodyPr>
            <a:normAutofit/>
          </a:bodyPr>
          <a:lstStyle/>
          <a:p>
            <a:pPr algn="r"/>
            <a:r>
              <a:rPr lang="pl-PL" sz="4000" dirty="0"/>
              <a:t>Przykład przydzielenia punktów przy tworzeniu postaci</a:t>
            </a:r>
          </a:p>
        </p:txBody>
      </p:sp>
      <p:pic>
        <p:nvPicPr>
          <p:cNvPr id="12292" name="Picture 4">
            <a:extLst>
              <a:ext uri="{FF2B5EF4-FFF2-40B4-BE49-F238E27FC236}">
                <a16:creationId xmlns:a16="http://schemas.microsoft.com/office/drawing/2014/main" id="{A021A372-062E-0212-53F9-5752038949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3574"/>
          <a:stretch/>
        </p:blipFill>
        <p:spPr bwMode="auto">
          <a:xfrm>
            <a:off x="20" y="2872"/>
            <a:ext cx="12191980" cy="4595954"/>
          </a:xfrm>
          <a:custGeom>
            <a:avLst/>
            <a:gdLst/>
            <a:ahLst/>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a:noFill/>
          <a:extLst>
            <a:ext uri="{909E8E84-426E-40DD-AFC4-6F175D3DCCD1}">
              <a14:hiddenFill xmlns:a14="http://schemas.microsoft.com/office/drawing/2010/main">
                <a:solidFill>
                  <a:srgbClr val="FFFFFF"/>
                </a:solidFill>
              </a14:hiddenFill>
            </a:ext>
          </a:extLst>
        </p:spPr>
      </p:pic>
      <p:sp>
        <p:nvSpPr>
          <p:cNvPr id="3" name="Symbol zastępczy zawartości 2">
            <a:extLst>
              <a:ext uri="{FF2B5EF4-FFF2-40B4-BE49-F238E27FC236}">
                <a16:creationId xmlns:a16="http://schemas.microsoft.com/office/drawing/2014/main" id="{20C647C1-7094-1233-E8DF-D1DA5DE9E8A4}"/>
              </a:ext>
            </a:extLst>
          </p:cNvPr>
          <p:cNvSpPr>
            <a:spLocks noGrp="1"/>
          </p:cNvSpPr>
          <p:nvPr>
            <p:ph idx="1"/>
          </p:nvPr>
        </p:nvSpPr>
        <p:spPr>
          <a:xfrm>
            <a:off x="6226706" y="4767660"/>
            <a:ext cx="5173613" cy="1770300"/>
          </a:xfrm>
        </p:spPr>
        <p:txBody>
          <a:bodyPr anchor="ctr">
            <a:normAutofit/>
          </a:bodyPr>
          <a:lstStyle/>
          <a:p>
            <a:endParaRPr lang="pl-PL" sz="1800"/>
          </a:p>
        </p:txBody>
      </p:sp>
    </p:spTree>
    <p:extLst>
      <p:ext uri="{BB962C8B-B14F-4D97-AF65-F5344CB8AC3E}">
        <p14:creationId xmlns:p14="http://schemas.microsoft.com/office/powerpoint/2010/main" val="14401659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41" name="Rectangle 1331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42" name="Group 1332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332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2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2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32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2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2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2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2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3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33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33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333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333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3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3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3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3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3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34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ytuł 1">
            <a:extLst>
              <a:ext uri="{FF2B5EF4-FFF2-40B4-BE49-F238E27FC236}">
                <a16:creationId xmlns:a16="http://schemas.microsoft.com/office/drawing/2014/main" id="{4AE10D31-99DB-74B3-EE3C-65F6AEED68C1}"/>
              </a:ext>
            </a:extLst>
          </p:cNvPr>
          <p:cNvSpPr>
            <a:spLocks noGrp="1"/>
          </p:cNvSpPr>
          <p:nvPr>
            <p:ph type="title"/>
          </p:nvPr>
        </p:nvSpPr>
        <p:spPr>
          <a:xfrm>
            <a:off x="888630" y="4760132"/>
            <a:ext cx="5093596" cy="1777829"/>
          </a:xfrm>
        </p:spPr>
        <p:txBody>
          <a:bodyPr>
            <a:normAutofit/>
          </a:bodyPr>
          <a:lstStyle/>
          <a:p>
            <a:pPr algn="r"/>
            <a:r>
              <a:rPr lang="pl-PL" sz="4000" dirty="0"/>
              <a:t>Podsumowanie kreatora postaci </a:t>
            </a:r>
          </a:p>
        </p:txBody>
      </p:sp>
      <p:pic>
        <p:nvPicPr>
          <p:cNvPr id="13314" name="Picture 2">
            <a:extLst>
              <a:ext uri="{FF2B5EF4-FFF2-40B4-BE49-F238E27FC236}">
                <a16:creationId xmlns:a16="http://schemas.microsoft.com/office/drawing/2014/main" id="{1DB87D44-8343-0298-567D-F60E490C96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3574"/>
          <a:stretch/>
        </p:blipFill>
        <p:spPr bwMode="auto">
          <a:xfrm>
            <a:off x="20" y="2872"/>
            <a:ext cx="12191980" cy="4595954"/>
          </a:xfrm>
          <a:custGeom>
            <a:avLst/>
            <a:gdLst/>
            <a:ahLst/>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a:noFill/>
          <a:extLst>
            <a:ext uri="{909E8E84-426E-40DD-AFC4-6F175D3DCCD1}">
              <a14:hiddenFill xmlns:a14="http://schemas.microsoft.com/office/drawing/2010/main">
                <a:solidFill>
                  <a:srgbClr val="FFFFFF"/>
                </a:solidFill>
              </a14:hiddenFill>
            </a:ext>
          </a:extLst>
        </p:spPr>
      </p:pic>
      <p:sp>
        <p:nvSpPr>
          <p:cNvPr id="3" name="Symbol zastępczy zawartości 2">
            <a:extLst>
              <a:ext uri="{FF2B5EF4-FFF2-40B4-BE49-F238E27FC236}">
                <a16:creationId xmlns:a16="http://schemas.microsoft.com/office/drawing/2014/main" id="{A5DA76C7-E66F-7356-6946-8DB8C8461BFC}"/>
              </a:ext>
            </a:extLst>
          </p:cNvPr>
          <p:cNvSpPr>
            <a:spLocks noGrp="1"/>
          </p:cNvSpPr>
          <p:nvPr>
            <p:ph idx="1"/>
          </p:nvPr>
        </p:nvSpPr>
        <p:spPr>
          <a:xfrm>
            <a:off x="6226706" y="4767660"/>
            <a:ext cx="5173613" cy="1770300"/>
          </a:xfrm>
        </p:spPr>
        <p:txBody>
          <a:bodyPr anchor="ctr">
            <a:normAutofit/>
          </a:bodyPr>
          <a:lstStyle/>
          <a:p>
            <a:endParaRPr lang="pl-PL" sz="1800"/>
          </a:p>
        </p:txBody>
      </p:sp>
    </p:spTree>
    <p:extLst>
      <p:ext uri="{BB962C8B-B14F-4D97-AF65-F5344CB8AC3E}">
        <p14:creationId xmlns:p14="http://schemas.microsoft.com/office/powerpoint/2010/main" val="36374885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40031751-9DF5-83C8-0AA7-280C1DC1C67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3097" r="-1" b="10769"/>
          <a:stretch/>
        </p:blipFill>
        <p:spPr bwMode="auto">
          <a:xfrm>
            <a:off x="320040" y="320040"/>
            <a:ext cx="11548872" cy="4462272"/>
          </a:xfrm>
          <a:prstGeom prst="rect">
            <a:avLst/>
          </a:prstGeom>
          <a:noFill/>
          <a:extLst>
            <a:ext uri="{909E8E84-426E-40DD-AFC4-6F175D3DCCD1}">
              <a14:hiddenFill xmlns:a14="http://schemas.microsoft.com/office/drawing/2010/main">
                <a:solidFill>
                  <a:srgbClr val="FFFFFF"/>
                </a:solidFill>
              </a14:hiddenFill>
            </a:ext>
          </a:extLst>
        </p:spPr>
      </p:pic>
      <p:sp>
        <p:nvSpPr>
          <p:cNvPr id="7175" name="Rectangle 7174">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892040"/>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ytuł 1">
            <a:extLst>
              <a:ext uri="{FF2B5EF4-FFF2-40B4-BE49-F238E27FC236}">
                <a16:creationId xmlns:a16="http://schemas.microsoft.com/office/drawing/2014/main" id="{C8B3D228-4F22-8E2C-A363-F0611C10C28A}"/>
              </a:ext>
            </a:extLst>
          </p:cNvPr>
          <p:cNvSpPr>
            <a:spLocks noGrp="1"/>
          </p:cNvSpPr>
          <p:nvPr>
            <p:ph type="title"/>
          </p:nvPr>
        </p:nvSpPr>
        <p:spPr>
          <a:xfrm>
            <a:off x="4380588" y="5093208"/>
            <a:ext cx="6973204" cy="1261872"/>
          </a:xfrm>
        </p:spPr>
        <p:txBody>
          <a:bodyPr vert="horz" lIns="91440" tIns="45720" rIns="91440" bIns="45720" rtlCol="0" anchor="ctr">
            <a:normAutofit/>
          </a:bodyPr>
          <a:lstStyle/>
          <a:p>
            <a:r>
              <a:rPr lang="en-US" sz="4800" dirty="0" err="1">
                <a:solidFill>
                  <a:schemeClr val="bg1"/>
                </a:solidFill>
              </a:rPr>
              <a:t>Przykład</a:t>
            </a:r>
            <a:r>
              <a:rPr lang="en-US" sz="4800" dirty="0">
                <a:solidFill>
                  <a:schemeClr val="bg1"/>
                </a:solidFill>
              </a:rPr>
              <a:t> </a:t>
            </a:r>
            <a:r>
              <a:rPr lang="en-US" sz="4800" dirty="0" err="1">
                <a:solidFill>
                  <a:schemeClr val="bg1"/>
                </a:solidFill>
              </a:rPr>
              <a:t>tworzenia</a:t>
            </a:r>
            <a:r>
              <a:rPr lang="en-US" sz="4800" dirty="0">
                <a:solidFill>
                  <a:schemeClr val="bg1"/>
                </a:solidFill>
              </a:rPr>
              <a:t> </a:t>
            </a:r>
            <a:r>
              <a:rPr lang="en-US" sz="4800" dirty="0" err="1">
                <a:solidFill>
                  <a:schemeClr val="bg1"/>
                </a:solidFill>
              </a:rPr>
              <a:t>postaci</a:t>
            </a:r>
            <a:r>
              <a:rPr lang="en-US" sz="4800" dirty="0">
                <a:solidFill>
                  <a:schemeClr val="bg1"/>
                </a:solidFill>
              </a:rPr>
              <a:t> </a:t>
            </a:r>
          </a:p>
        </p:txBody>
      </p:sp>
      <p:cxnSp>
        <p:nvCxnSpPr>
          <p:cNvPr id="7177" name="Straight Connector 7176">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64106"/>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20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92" name="Rectangle 719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6" name="Picture 8" descr="Wojownicy, Broń, Walka">
            <a:extLst>
              <a:ext uri="{FF2B5EF4-FFF2-40B4-BE49-F238E27FC236}">
                <a16:creationId xmlns:a16="http://schemas.microsoft.com/office/drawing/2014/main" id="{5CDF0DFC-5484-853F-1BA0-AEE728C436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35356"/>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94" name="Rectangle 719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52F3C965-B76A-78CC-B721-775CF08205CC}"/>
              </a:ext>
            </a:extLst>
          </p:cNvPr>
          <p:cNvSpPr>
            <a:spLocks noGrp="1"/>
          </p:cNvSpPr>
          <p:nvPr>
            <p:ph type="title"/>
          </p:nvPr>
        </p:nvSpPr>
        <p:spPr>
          <a:xfrm>
            <a:off x="371094" y="1161288"/>
            <a:ext cx="3438144" cy="1124712"/>
          </a:xfrm>
        </p:spPr>
        <p:txBody>
          <a:bodyPr anchor="b">
            <a:normAutofit/>
          </a:bodyPr>
          <a:lstStyle/>
          <a:p>
            <a:r>
              <a:rPr lang="pl-PL" sz="2800" dirty="0"/>
              <a:t>Symulacja walki</a:t>
            </a:r>
          </a:p>
        </p:txBody>
      </p:sp>
      <p:sp>
        <p:nvSpPr>
          <p:cNvPr id="7196" name="Rectangle 719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198" name="Rectangle 719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ymbol zastępczy zawartości 2">
            <a:extLst>
              <a:ext uri="{FF2B5EF4-FFF2-40B4-BE49-F238E27FC236}">
                <a16:creationId xmlns:a16="http://schemas.microsoft.com/office/drawing/2014/main" id="{C3DEB127-68E3-BF11-726A-1EC81C7AA02C}"/>
              </a:ext>
            </a:extLst>
          </p:cNvPr>
          <p:cNvSpPr>
            <a:spLocks noGrp="1"/>
          </p:cNvSpPr>
          <p:nvPr>
            <p:ph idx="1"/>
          </p:nvPr>
        </p:nvSpPr>
        <p:spPr>
          <a:xfrm>
            <a:off x="371094" y="2718053"/>
            <a:ext cx="3358134" cy="3969073"/>
          </a:xfrm>
        </p:spPr>
        <p:txBody>
          <a:bodyPr anchor="t">
            <a:normAutofit fontScale="92500"/>
          </a:bodyPr>
          <a:lstStyle/>
          <a:p>
            <a:r>
              <a:rPr lang="pl-PL" sz="1600" dirty="0"/>
              <a:t>Symulacja walki odbywa się w trybie </a:t>
            </a:r>
            <a:r>
              <a:rPr lang="pl-PL" sz="1600" dirty="0" err="1"/>
              <a:t>turowym</a:t>
            </a:r>
            <a:r>
              <a:rPr lang="pl-PL" sz="1600" dirty="0"/>
              <a:t> (ruchy postaci zależnych i niezależnych są wykonywane po kolei, kolejność ruchu jest zależna od inicjatywy danej postaci)</a:t>
            </a:r>
          </a:p>
          <a:p>
            <a:r>
              <a:rPr lang="pl-PL" sz="1600" dirty="0"/>
              <a:t>Zaimplementowane zostało AI dzięki któremu wróg sam podejmuje decyzje odnośnie następnego ruchu</a:t>
            </a:r>
          </a:p>
          <a:p>
            <a:r>
              <a:rPr lang="pl-PL" sz="1600" dirty="0"/>
              <a:t>W walce może brać udział kilka postaci </a:t>
            </a:r>
          </a:p>
          <a:p>
            <a:r>
              <a:rPr lang="pl-PL" sz="1600" dirty="0"/>
              <a:t>Walka odbywa się przez rzuty kostką, której wyrzucony wynik bezpośrednio wypływa na walkę </a:t>
            </a:r>
          </a:p>
          <a:p>
            <a:r>
              <a:rPr lang="pl-PL" sz="1600" dirty="0"/>
              <a:t>W walce zostały zaimplementowane zdarzenia takie jak trafienie krytyczne czy używanie umiejętności</a:t>
            </a:r>
          </a:p>
        </p:txBody>
      </p:sp>
    </p:spTree>
    <p:extLst>
      <p:ext uri="{BB962C8B-B14F-4D97-AF65-F5344CB8AC3E}">
        <p14:creationId xmlns:p14="http://schemas.microsoft.com/office/powerpoint/2010/main" val="10403765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1000"/>
                                        <p:tgtEl>
                                          <p:spTgt spid="3">
                                            <p:txEl>
                                              <p:pRg st="4" end="4"/>
                                            </p:txEl>
                                          </p:spTgt>
                                        </p:tgtEl>
                                      </p:cBhvr>
                                    </p:animEffect>
                                    <p:anim calcmode="lin" valueType="num">
                                      <p:cBhvr>
                                        <p:cTn id="3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422" name="Rectangle 16421">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24" name="Rectangle 16423">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56D1AE6A-D587-B169-6069-97B64694D091}"/>
              </a:ext>
            </a:extLst>
          </p:cNvPr>
          <p:cNvSpPr>
            <a:spLocks noGrp="1"/>
          </p:cNvSpPr>
          <p:nvPr>
            <p:ph type="title"/>
          </p:nvPr>
        </p:nvSpPr>
        <p:spPr>
          <a:xfrm>
            <a:off x="7320466" y="609600"/>
            <a:ext cx="4140014" cy="1330839"/>
          </a:xfrm>
        </p:spPr>
        <p:txBody>
          <a:bodyPr vert="horz" lIns="91440" tIns="45720" rIns="91440" bIns="45720" rtlCol="0">
            <a:normAutofit/>
          </a:bodyPr>
          <a:lstStyle/>
          <a:p>
            <a:r>
              <a:rPr lang="en-US"/>
              <a:t>Przebieg walki</a:t>
            </a:r>
          </a:p>
        </p:txBody>
      </p:sp>
      <p:pic>
        <p:nvPicPr>
          <p:cNvPr id="16406" name="Picture 22">
            <a:extLst>
              <a:ext uri="{FF2B5EF4-FFF2-40B4-BE49-F238E27FC236}">
                <a16:creationId xmlns:a16="http://schemas.microsoft.com/office/drawing/2014/main" id="{CEA422D1-B3CC-0D34-808A-57FBAC9169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2008" b="2"/>
          <a:stretch/>
        </p:blipFill>
        <p:spPr bwMode="auto">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6419" name="Content Placeholder 16418">
            <a:extLst>
              <a:ext uri="{FF2B5EF4-FFF2-40B4-BE49-F238E27FC236}">
                <a16:creationId xmlns:a16="http://schemas.microsoft.com/office/drawing/2014/main" id="{0F82F7EC-8AF9-99D9-DA7A-FE6992122CD9}"/>
              </a:ext>
            </a:extLst>
          </p:cNvPr>
          <p:cNvSpPr>
            <a:spLocks noGrp="1"/>
          </p:cNvSpPr>
          <p:nvPr>
            <p:ph idx="1"/>
          </p:nvPr>
        </p:nvSpPr>
        <p:spPr>
          <a:xfrm>
            <a:off x="7320465" y="2194102"/>
            <a:ext cx="4140013" cy="3908586"/>
          </a:xfrm>
        </p:spPr>
        <p:txBody>
          <a:bodyPr>
            <a:normAutofit/>
          </a:bodyPr>
          <a:lstStyle/>
          <a:p>
            <a:endParaRPr lang="en-US" sz="2000"/>
          </a:p>
        </p:txBody>
      </p:sp>
    </p:spTree>
    <p:extLst>
      <p:ext uri="{BB962C8B-B14F-4D97-AF65-F5344CB8AC3E}">
        <p14:creationId xmlns:p14="http://schemas.microsoft.com/office/powerpoint/2010/main" val="47729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40" name="Rectangle 2253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2532" name="Picture 4">
            <a:extLst>
              <a:ext uri="{FF2B5EF4-FFF2-40B4-BE49-F238E27FC236}">
                <a16:creationId xmlns:a16="http://schemas.microsoft.com/office/drawing/2014/main" id="{6932A61C-31E6-1451-B804-2A81068BD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867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F328033D-EBF5-EAF6-5149-AC09FD65A4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0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355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ytuł 1">
            <a:extLst>
              <a:ext uri="{FF2B5EF4-FFF2-40B4-BE49-F238E27FC236}">
                <a16:creationId xmlns:a16="http://schemas.microsoft.com/office/drawing/2014/main" id="{059A0C51-DE78-CC47-9EEF-C61FBF80C321}"/>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Tura </a:t>
            </a:r>
            <a:r>
              <a:rPr lang="en-US" sz="4000" dirty="0" err="1"/>
              <a:t>Przeciwników</a:t>
            </a:r>
            <a:r>
              <a:rPr lang="en-US" sz="4000" dirty="0"/>
              <a:t> </a:t>
            </a:r>
          </a:p>
        </p:txBody>
      </p:sp>
      <p:cxnSp>
        <p:nvCxnSpPr>
          <p:cNvPr id="23561" name="Straight Connector 2356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80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44" name="Picture 12">
            <a:extLst>
              <a:ext uri="{FF2B5EF4-FFF2-40B4-BE49-F238E27FC236}">
                <a16:creationId xmlns:a16="http://schemas.microsoft.com/office/drawing/2014/main" id="{3D38BC27-8DDA-9053-FC43-027BB8775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553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489B81CC-1EBF-92CC-26B6-6F9DC90153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99"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458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ytuł 1">
            <a:extLst>
              <a:ext uri="{FF2B5EF4-FFF2-40B4-BE49-F238E27FC236}">
                <a16:creationId xmlns:a16="http://schemas.microsoft.com/office/drawing/2014/main" id="{00F3E862-67F4-46B2-3320-123917BC2DC4}"/>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Ucieczka z pola bitwy</a:t>
            </a:r>
          </a:p>
        </p:txBody>
      </p:sp>
      <p:cxnSp>
        <p:nvCxnSpPr>
          <p:cNvPr id="24585" name="Straight Connector 2458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78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9F8B66F-17AE-2AB5-0110-438101882EED}"/>
              </a:ext>
            </a:extLst>
          </p:cNvPr>
          <p:cNvSpPr>
            <a:spLocks noGrp="1"/>
          </p:cNvSpPr>
          <p:nvPr>
            <p:ph type="title"/>
          </p:nvPr>
        </p:nvSpPr>
        <p:spPr/>
        <p:txBody>
          <a:bodyPr/>
          <a:lstStyle/>
          <a:p>
            <a:endParaRPr lang="pl-PL" dirty="0"/>
          </a:p>
        </p:txBody>
      </p:sp>
      <p:sp>
        <p:nvSpPr>
          <p:cNvPr id="3" name="Symbol zastępczy zawartości 2">
            <a:extLst>
              <a:ext uri="{FF2B5EF4-FFF2-40B4-BE49-F238E27FC236}">
                <a16:creationId xmlns:a16="http://schemas.microsoft.com/office/drawing/2014/main" id="{ABBF7684-A198-AB9F-484D-587B5803AD88}"/>
              </a:ext>
            </a:extLst>
          </p:cNvPr>
          <p:cNvSpPr>
            <a:spLocks noGrp="1"/>
          </p:cNvSpPr>
          <p:nvPr>
            <p:ph idx="1"/>
          </p:nvPr>
        </p:nvSpPr>
        <p:spPr/>
        <p:txBody>
          <a:bodyPr/>
          <a:lstStyle/>
          <a:p>
            <a:endParaRPr lang="pl-PL"/>
          </a:p>
        </p:txBody>
      </p:sp>
      <p:pic>
        <p:nvPicPr>
          <p:cNvPr id="25602" name="Picture 2">
            <a:extLst>
              <a:ext uri="{FF2B5EF4-FFF2-40B4-BE49-F238E27FC236}">
                <a16:creationId xmlns:a16="http://schemas.microsoft.com/office/drawing/2014/main" id="{3F3AEEF7-5E4B-6431-0B4F-1053B78D8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84962"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578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nesans &quot;papierowych&quot; RPG. Wszystko dzięki internetowi - WP Gry">
            <a:extLst>
              <a:ext uri="{FF2B5EF4-FFF2-40B4-BE49-F238E27FC236}">
                <a16:creationId xmlns:a16="http://schemas.microsoft.com/office/drawing/2014/main" id="{49F47498-4016-4214-0DC9-D9DF2F9D9424}"/>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604" b="15126"/>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ytuł 1">
            <a:extLst>
              <a:ext uri="{FF2B5EF4-FFF2-40B4-BE49-F238E27FC236}">
                <a16:creationId xmlns:a16="http://schemas.microsoft.com/office/drawing/2014/main" id="{5D0EF6B1-4DD0-E6C0-1BD8-8397379F7BE9}"/>
              </a:ext>
            </a:extLst>
          </p:cNvPr>
          <p:cNvSpPr>
            <a:spLocks noGrp="1"/>
          </p:cNvSpPr>
          <p:nvPr>
            <p:ph type="title"/>
          </p:nvPr>
        </p:nvSpPr>
        <p:spPr>
          <a:xfrm>
            <a:off x="841249" y="941832"/>
            <a:ext cx="10506456" cy="2057400"/>
          </a:xfrm>
        </p:spPr>
        <p:txBody>
          <a:bodyPr anchor="b">
            <a:normAutofit/>
          </a:bodyPr>
          <a:lstStyle/>
          <a:p>
            <a:r>
              <a:rPr lang="pl-PL" sz="5000" dirty="0"/>
              <a:t>Cel projektu</a:t>
            </a:r>
          </a:p>
        </p:txBody>
      </p:sp>
      <p:sp>
        <p:nvSpPr>
          <p:cNvPr id="2057" name="Rectangle 20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59" name="Rectangle 20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ymbol zastępczy zawartości 2">
            <a:extLst>
              <a:ext uri="{FF2B5EF4-FFF2-40B4-BE49-F238E27FC236}">
                <a16:creationId xmlns:a16="http://schemas.microsoft.com/office/drawing/2014/main" id="{50DDA726-CD05-F536-AD76-5B6AF8862E78}"/>
              </a:ext>
            </a:extLst>
          </p:cNvPr>
          <p:cNvSpPr>
            <a:spLocks noGrp="1"/>
          </p:cNvSpPr>
          <p:nvPr>
            <p:ph idx="1"/>
          </p:nvPr>
        </p:nvSpPr>
        <p:spPr>
          <a:xfrm>
            <a:off x="841248" y="3502152"/>
            <a:ext cx="10506456" cy="2670048"/>
          </a:xfrm>
        </p:spPr>
        <p:txBody>
          <a:bodyPr>
            <a:normAutofit/>
          </a:bodyPr>
          <a:lstStyle/>
          <a:p>
            <a:r>
              <a:rPr lang="pl-PL" sz="2000" dirty="0"/>
              <a:t>Celem naszego projektu było stworzenie biblioteki klas która umożliwiała by przygotowanie środowiska do poprowadzenia takiej rozgrywki. W tym celu przygotowaliśmy wstępną strukturę klas którą opisaliśmy na diagramie w osobnym pliku</a:t>
            </a:r>
          </a:p>
        </p:txBody>
      </p:sp>
    </p:spTree>
    <p:extLst>
      <p:ext uri="{BB962C8B-B14F-4D97-AF65-F5344CB8AC3E}">
        <p14:creationId xmlns:p14="http://schemas.microsoft.com/office/powerpoint/2010/main" val="8284332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92" name="Rectangle 19486">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07DFE8BC-1895-5FDE-5439-645579BA7E82}"/>
              </a:ext>
            </a:extLst>
          </p:cNvPr>
          <p:cNvSpPr>
            <a:spLocks noGrp="1"/>
          </p:cNvSpPr>
          <p:nvPr>
            <p:ph type="title"/>
          </p:nvPr>
        </p:nvSpPr>
        <p:spPr>
          <a:xfrm>
            <a:off x="8643193" y="489507"/>
            <a:ext cx="3091607" cy="1655483"/>
          </a:xfrm>
          <a:prstGeom prst="ellipse">
            <a:avLst/>
          </a:prstGeom>
        </p:spPr>
        <p:txBody>
          <a:bodyPr vert="horz" lIns="91440" tIns="45720" rIns="91440" bIns="45720" rtlCol="0" anchor="b">
            <a:normAutofit/>
          </a:bodyPr>
          <a:lstStyle/>
          <a:p>
            <a:r>
              <a:rPr lang="en-US" sz="3100" kern="1200" dirty="0" err="1">
                <a:latin typeface="+mj-lt"/>
                <a:ea typeface="+mj-ea"/>
                <a:cs typeface="+mj-cs"/>
              </a:rPr>
              <a:t>Zakończeni</a:t>
            </a:r>
            <a:r>
              <a:rPr lang="pl-PL" sz="3100" dirty="0"/>
              <a:t>e</a:t>
            </a:r>
            <a:r>
              <a:rPr lang="en-US" sz="3100" kern="1200" dirty="0">
                <a:latin typeface="+mj-lt"/>
                <a:ea typeface="+mj-ea"/>
                <a:cs typeface="+mj-cs"/>
              </a:rPr>
              <a:t> </a:t>
            </a:r>
            <a:r>
              <a:rPr lang="en-US" sz="3100" kern="1200" dirty="0" err="1">
                <a:latin typeface="+mj-lt"/>
                <a:ea typeface="+mj-ea"/>
                <a:cs typeface="+mj-cs"/>
              </a:rPr>
              <a:t>walki</a:t>
            </a:r>
            <a:endParaRPr lang="en-US" sz="3100" kern="1200" dirty="0">
              <a:latin typeface="+mj-lt"/>
              <a:ea typeface="+mj-ea"/>
              <a:cs typeface="+mj-cs"/>
            </a:endParaRPr>
          </a:p>
        </p:txBody>
      </p:sp>
      <p:pic>
        <p:nvPicPr>
          <p:cNvPr id="19458" name="Picture 2" descr="Obraz zawierający tekst&#10;&#10;Opis wygenerowany automatycznie">
            <a:extLst>
              <a:ext uri="{FF2B5EF4-FFF2-40B4-BE49-F238E27FC236}">
                <a16:creationId xmlns:a16="http://schemas.microsoft.com/office/drawing/2014/main" id="{9F0755F6-63C5-3E2C-1427-71D17D43EB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405"/>
          <a:stretch/>
        </p:blipFill>
        <p:spPr bwMode="auto">
          <a:xfrm>
            <a:off x="20" y="431"/>
            <a:ext cx="8643170" cy="6408311"/>
          </a:xfrm>
          <a:prstGeom prst="rect">
            <a:avLst/>
          </a:prstGeom>
          <a:noFill/>
          <a:extLst>
            <a:ext uri="{909E8E84-426E-40DD-AFC4-6F175D3DCCD1}">
              <a14:hiddenFill xmlns:a14="http://schemas.microsoft.com/office/drawing/2010/main">
                <a:solidFill>
                  <a:srgbClr val="FFFFFF"/>
                </a:solidFill>
              </a14:hiddenFill>
            </a:ext>
          </a:extLst>
        </p:spPr>
      </p:pic>
      <p:sp>
        <p:nvSpPr>
          <p:cNvPr id="19493" name="Content Placeholder 19483">
            <a:extLst>
              <a:ext uri="{FF2B5EF4-FFF2-40B4-BE49-F238E27FC236}">
                <a16:creationId xmlns:a16="http://schemas.microsoft.com/office/drawing/2014/main" id="{2DE5B368-E041-B30C-721F-CF5B6771BAAF}"/>
              </a:ext>
            </a:extLst>
          </p:cNvPr>
          <p:cNvSpPr>
            <a:spLocks noGrp="1"/>
          </p:cNvSpPr>
          <p:nvPr>
            <p:ph idx="1"/>
          </p:nvPr>
        </p:nvSpPr>
        <p:spPr>
          <a:xfrm>
            <a:off x="8643193" y="2418408"/>
            <a:ext cx="2942813" cy="3540265"/>
          </a:xfrm>
        </p:spPr>
        <p:txBody>
          <a:bodyPr>
            <a:normAutofit/>
          </a:bodyPr>
          <a:lstStyle/>
          <a:p>
            <a:endParaRPr lang="en-US" sz="2000"/>
          </a:p>
        </p:txBody>
      </p:sp>
      <p:sp>
        <p:nvSpPr>
          <p:cNvPr id="19494" name="Rectangle 19488">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91" name="Rectangle 19490">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35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1" name="Rectangle 616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Rolling Dice by ianllanas | Dungeons and dragons art, Rolling dice,  Dungeons and dragons homebrew">
            <a:extLst>
              <a:ext uri="{FF2B5EF4-FFF2-40B4-BE49-F238E27FC236}">
                <a16:creationId xmlns:a16="http://schemas.microsoft.com/office/drawing/2014/main" id="{2309279C-AEAF-763B-7FB0-3F2AD0A0B0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50"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6163" name="Rectangle 616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48064B8D-1D81-8DEB-4516-ACA36E3F27E8}"/>
              </a:ext>
            </a:extLst>
          </p:cNvPr>
          <p:cNvSpPr>
            <a:spLocks noGrp="1"/>
          </p:cNvSpPr>
          <p:nvPr>
            <p:ph type="title"/>
          </p:nvPr>
        </p:nvSpPr>
        <p:spPr>
          <a:xfrm>
            <a:off x="838200" y="365125"/>
            <a:ext cx="3822189" cy="1899912"/>
          </a:xfrm>
        </p:spPr>
        <p:txBody>
          <a:bodyPr>
            <a:normAutofit/>
          </a:bodyPr>
          <a:lstStyle/>
          <a:p>
            <a:r>
              <a:rPr lang="pl-PL" sz="4000" dirty="0"/>
              <a:t>Symulacja rzutu kością</a:t>
            </a:r>
          </a:p>
        </p:txBody>
      </p:sp>
      <p:sp>
        <p:nvSpPr>
          <p:cNvPr id="3" name="Symbol zastępczy zawartości 2">
            <a:extLst>
              <a:ext uri="{FF2B5EF4-FFF2-40B4-BE49-F238E27FC236}">
                <a16:creationId xmlns:a16="http://schemas.microsoft.com/office/drawing/2014/main" id="{920300FA-CCA0-9818-9D5D-B656DC81AEDC}"/>
              </a:ext>
            </a:extLst>
          </p:cNvPr>
          <p:cNvSpPr>
            <a:spLocks noGrp="1"/>
          </p:cNvSpPr>
          <p:nvPr>
            <p:ph idx="1"/>
          </p:nvPr>
        </p:nvSpPr>
        <p:spPr>
          <a:xfrm>
            <a:off x="838200" y="2434201"/>
            <a:ext cx="3822189" cy="3742762"/>
          </a:xfrm>
        </p:spPr>
        <p:txBody>
          <a:bodyPr>
            <a:normAutofit/>
          </a:bodyPr>
          <a:lstStyle/>
          <a:p>
            <a:r>
              <a:rPr lang="pl-PL" sz="1700" dirty="0"/>
              <a:t>Biblioteka pozwala na ocenienie skuteczności oraz wyniku akcji poprzez algorytmu rzutu kością</a:t>
            </a:r>
          </a:p>
          <a:p>
            <a:r>
              <a:rPr lang="pl-PL" sz="1700" dirty="0"/>
              <a:t>W zależności od sytuacji jest używana inna kość </a:t>
            </a:r>
          </a:p>
          <a:p>
            <a:r>
              <a:rPr lang="pl-PL" sz="1700" dirty="0"/>
              <a:t>Implementacja rzutu kością pozwala zwiększyć realizm gry, ponieważ szansa na trafienie przeciwnika nie powinna być taka sama jak szansa na trafienie wroga potężnym zaklęciem </a:t>
            </a:r>
          </a:p>
          <a:p>
            <a:r>
              <a:rPr lang="pl-PL" sz="1700" dirty="0"/>
              <a:t>Dzięki rzutowi kością możliwa była implementacja trafień krytycznych </a:t>
            </a:r>
          </a:p>
        </p:txBody>
      </p:sp>
    </p:spTree>
    <p:extLst>
      <p:ext uri="{BB962C8B-B14F-4D97-AF65-F5344CB8AC3E}">
        <p14:creationId xmlns:p14="http://schemas.microsoft.com/office/powerpoint/2010/main" val="76150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down)">
                                      <p:cBhvr>
                                        <p:cTn id="13" dur="500"/>
                                        <p:tgtEl>
                                          <p:spTgt spid="3">
                                            <p:txEl>
                                              <p:pRg st="1" end="1"/>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down)">
                                      <p:cBhvr>
                                        <p:cTn id="16" dur="500"/>
                                        <p:tgtEl>
                                          <p:spTgt spid="3">
                                            <p:txEl>
                                              <p:pRg st="2" end="2"/>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83D72B-9A4C-5AD1-839C-8A2EBADBD2C4}"/>
              </a:ext>
            </a:extLst>
          </p:cNvPr>
          <p:cNvSpPr>
            <a:spLocks noGrp="1"/>
          </p:cNvSpPr>
          <p:nvPr>
            <p:ph type="title"/>
          </p:nvPr>
        </p:nvSpPr>
        <p:spPr>
          <a:xfrm>
            <a:off x="481013" y="3752849"/>
            <a:ext cx="3290887" cy="2452687"/>
          </a:xfrm>
        </p:spPr>
        <p:txBody>
          <a:bodyPr anchor="ctr">
            <a:normAutofit/>
          </a:bodyPr>
          <a:lstStyle/>
          <a:p>
            <a:r>
              <a:rPr lang="pl-PL" sz="3600" dirty="0"/>
              <a:t>Handel z NPC</a:t>
            </a:r>
          </a:p>
        </p:txBody>
      </p:sp>
      <p:pic>
        <p:nvPicPr>
          <p:cNvPr id="8196" name="Picture 4" descr="ArtStation - Medieval Marketplace">
            <a:extLst>
              <a:ext uri="{FF2B5EF4-FFF2-40B4-BE49-F238E27FC236}">
                <a16:creationId xmlns:a16="http://schemas.microsoft.com/office/drawing/2014/main" id="{4D2D3294-4344-BE7A-695B-819BA56A32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027" b="18408"/>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Symbol zastępczy zawartości 2">
            <a:extLst>
              <a:ext uri="{FF2B5EF4-FFF2-40B4-BE49-F238E27FC236}">
                <a16:creationId xmlns:a16="http://schemas.microsoft.com/office/drawing/2014/main" id="{32B45C5A-435E-91D6-717A-898C8872CABB}"/>
              </a:ext>
            </a:extLst>
          </p:cNvPr>
          <p:cNvSpPr>
            <a:spLocks noGrp="1"/>
          </p:cNvSpPr>
          <p:nvPr>
            <p:ph idx="1"/>
          </p:nvPr>
        </p:nvSpPr>
        <p:spPr>
          <a:xfrm>
            <a:off x="3232728" y="3583710"/>
            <a:ext cx="8476668" cy="3186546"/>
          </a:xfrm>
        </p:spPr>
        <p:txBody>
          <a:bodyPr anchor="ctr">
            <a:normAutofit/>
          </a:bodyPr>
          <a:lstStyle/>
          <a:p>
            <a:r>
              <a:rPr lang="pl-PL" sz="2400" dirty="0"/>
              <a:t>Handel NPC z bohaterami jest oparty na walucie (którą jest złoto) </a:t>
            </a:r>
          </a:p>
          <a:p>
            <a:r>
              <a:rPr lang="pl-PL" sz="2400" dirty="0"/>
              <a:t>Podczas handlu wzięliśmy pod uwagę możliwości zakupy oraz sprzedaży dla każdego NPC</a:t>
            </a:r>
          </a:p>
          <a:p>
            <a:r>
              <a:rPr lang="pl-PL" sz="2400" dirty="0"/>
              <a:t>Handel opiera się na zasadzie sprzedaży i kupna przedmiotów posiadanych przez bohatera lub NPC</a:t>
            </a:r>
          </a:p>
          <a:p>
            <a:r>
              <a:rPr lang="pl-PL" sz="2400" dirty="0"/>
              <a:t>Dzięki implementacji handlu bohaterowie mają możliwość rozwoju ( w sensie ekwipunku) poprzez kupno nowych broni, pancerzy lub przedmiotów jednorazowych itd...</a:t>
            </a:r>
          </a:p>
        </p:txBody>
      </p:sp>
    </p:spTree>
    <p:extLst>
      <p:ext uri="{BB962C8B-B14F-4D97-AF65-F5344CB8AC3E}">
        <p14:creationId xmlns:p14="http://schemas.microsoft.com/office/powerpoint/2010/main" val="182077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0" dur="500"/>
                                        <p:tgtEl>
                                          <p:spTgt spid="3">
                                            <p:txEl>
                                              <p:pRg st="0" end="0"/>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3" dur="500"/>
                                        <p:tgtEl>
                                          <p:spTgt spid="3">
                                            <p:txEl>
                                              <p:pRg st="1" end="1"/>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6" dur="500"/>
                                        <p:tgtEl>
                                          <p:spTgt spid="3">
                                            <p:txEl>
                                              <p:pRg st="2" end="2"/>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18" name="Picture 2" descr="Ten plik pochodzi z gry komputerowej. Prawa należą do twórcy gry. Został on  umieszczony na Wied… | Fantasy character design, Concept art characters, Fantasy  artwork">
            <a:extLst>
              <a:ext uri="{FF2B5EF4-FFF2-40B4-BE49-F238E27FC236}">
                <a16:creationId xmlns:a16="http://schemas.microsoft.com/office/drawing/2014/main" id="{5C9A3423-A0BE-5930-16D3-FE47B42DC98A}"/>
              </a:ext>
            </a:extLst>
          </p:cNvPr>
          <p:cNvPicPr>
            <a:picLocks noChangeAspect="1" noChangeArrowheads="1"/>
          </p:cNvPicPr>
          <p:nvPr/>
        </p:nvPicPr>
        <p:blipFill rotWithShape="1">
          <a:blip r:embed="rId2">
            <a:alphaModFix amt="55000"/>
            <a:extLst>
              <a:ext uri="{28A0092B-C50C-407E-A947-70E740481C1C}">
                <a14:useLocalDpi xmlns:a14="http://schemas.microsoft.com/office/drawing/2010/main" val="0"/>
              </a:ext>
            </a:extLst>
          </a:blip>
          <a:srcRect t="43423" b="17343"/>
          <a:stretch/>
        </p:blipFill>
        <p:spPr bwMode="auto">
          <a:xfrm>
            <a:off x="20" y="-9107"/>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ytuł 1">
            <a:extLst>
              <a:ext uri="{FF2B5EF4-FFF2-40B4-BE49-F238E27FC236}">
                <a16:creationId xmlns:a16="http://schemas.microsoft.com/office/drawing/2014/main" id="{51E5ACCD-5450-FFB7-7388-A50C1D19C508}"/>
              </a:ext>
            </a:extLst>
          </p:cNvPr>
          <p:cNvSpPr>
            <a:spLocks noGrp="1"/>
          </p:cNvSpPr>
          <p:nvPr>
            <p:ph type="title"/>
          </p:nvPr>
        </p:nvSpPr>
        <p:spPr>
          <a:xfrm>
            <a:off x="686834" y="591344"/>
            <a:ext cx="3200400" cy="5585619"/>
          </a:xfrm>
        </p:spPr>
        <p:txBody>
          <a:bodyPr>
            <a:normAutofit/>
          </a:bodyPr>
          <a:lstStyle/>
          <a:p>
            <a:r>
              <a:rPr lang="pl-PL" dirty="0">
                <a:solidFill>
                  <a:srgbClr val="FFFFFF"/>
                </a:solidFill>
              </a:rPr>
              <a:t>Podstawowa ekonomia świata</a:t>
            </a:r>
          </a:p>
        </p:txBody>
      </p:sp>
      <p:sp>
        <p:nvSpPr>
          <p:cNvPr id="9225" name="Arc 92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ymbol zastępczy zawartości 2">
            <a:extLst>
              <a:ext uri="{FF2B5EF4-FFF2-40B4-BE49-F238E27FC236}">
                <a16:creationId xmlns:a16="http://schemas.microsoft.com/office/drawing/2014/main" id="{CF1E65B3-3139-0FA2-6BAF-2DC5FD03FC33}"/>
              </a:ext>
            </a:extLst>
          </p:cNvPr>
          <p:cNvSpPr>
            <a:spLocks noGrp="1"/>
          </p:cNvSpPr>
          <p:nvPr>
            <p:ph idx="1"/>
          </p:nvPr>
        </p:nvSpPr>
        <p:spPr>
          <a:xfrm>
            <a:off x="4447308" y="591344"/>
            <a:ext cx="6906491" cy="5585619"/>
          </a:xfrm>
        </p:spPr>
        <p:txBody>
          <a:bodyPr anchor="ctr">
            <a:normAutofit/>
          </a:bodyPr>
          <a:lstStyle/>
          <a:p>
            <a:r>
              <a:rPr lang="pl-PL" sz="2400" dirty="0">
                <a:solidFill>
                  <a:srgbClr val="FFFFFF"/>
                </a:solidFill>
              </a:rPr>
              <a:t>W ramach podstawowej ekonomii zaimplementowaliśmy tak zwany „Podatek kupiecki” każdy kupiec będzie kupował przedmioty poniżej ich oryginalnych wartości, jako iż każdy chce zarobić</a:t>
            </a:r>
          </a:p>
          <a:p>
            <a:r>
              <a:rPr lang="pl-PL" sz="2400" dirty="0">
                <a:solidFill>
                  <a:srgbClr val="FFFFFF"/>
                </a:solidFill>
              </a:rPr>
              <a:t>Kupcy przez element gospodarczy złota nie będą w stanie kupować wszystkich przedmiotów, które bohater będzie chciał sprzedać, ponieważ (kupiec) ma ograniczoną ilość złota na która wpływa wartość kupionych i sprzedanych towarów.</a:t>
            </a:r>
          </a:p>
          <a:p>
            <a:r>
              <a:rPr lang="pl-PL" sz="2400" dirty="0">
                <a:solidFill>
                  <a:srgbClr val="FFFFFF"/>
                </a:solidFill>
              </a:rPr>
              <a:t>Dzięki wprowadzeniu ekonomii zapobiegamy sytuacji w której bohater obładowany przedmiotami będzie mógł od razu wymienić je na ogromne ilości złota, co psuło by balans gry.</a:t>
            </a:r>
          </a:p>
        </p:txBody>
      </p:sp>
    </p:spTree>
    <p:extLst>
      <p:ext uri="{BB962C8B-B14F-4D97-AF65-F5344CB8AC3E}">
        <p14:creationId xmlns:p14="http://schemas.microsoft.com/office/powerpoint/2010/main" val="418409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down)">
                                      <p:cBhvr>
                                        <p:cTn id="13" dur="500"/>
                                        <p:tgtEl>
                                          <p:spTgt spid="3">
                                            <p:txEl>
                                              <p:pRg st="1" end="1"/>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down)">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373" name="Freeform 21">
            <a:extLst>
              <a:ext uri="{FF2B5EF4-FFF2-40B4-BE49-F238E27FC236}">
                <a16:creationId xmlns:a16="http://schemas.microsoft.com/office/drawing/2014/main" id="{FEB0B922-A6AE-4089-8B21-F3E1A7709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37586" cy="6858000"/>
          </a:xfrm>
          <a:custGeom>
            <a:avLst/>
            <a:gdLst>
              <a:gd name="connsiteX0" fmla="*/ 0 w 10237586"/>
              <a:gd name="connsiteY0" fmla="*/ 0 h 6858000"/>
              <a:gd name="connsiteX1" fmla="*/ 7061432 w 10237586"/>
              <a:gd name="connsiteY1" fmla="*/ 0 h 6858000"/>
              <a:gd name="connsiteX2" fmla="*/ 10237586 w 10237586"/>
              <a:gd name="connsiteY2" fmla="*/ 6858000 h 6858000"/>
              <a:gd name="connsiteX3" fmla="*/ 0 w 102375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37586" h="6858000">
                <a:moveTo>
                  <a:pt x="0" y="0"/>
                </a:moveTo>
                <a:lnTo>
                  <a:pt x="7061432" y="0"/>
                </a:lnTo>
                <a:lnTo>
                  <a:pt x="10237586" y="6858000"/>
                </a:lnTo>
                <a:lnTo>
                  <a:pt x="0" y="6858000"/>
                </a:lnTo>
                <a:close/>
              </a:path>
            </a:pathLst>
          </a:custGeom>
          <a:solidFill>
            <a:srgbClr val="0000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374" name="Freeform 20">
            <a:extLst>
              <a:ext uri="{FF2B5EF4-FFF2-40B4-BE49-F238E27FC236}">
                <a16:creationId xmlns:a16="http://schemas.microsoft.com/office/drawing/2014/main" id="{C5EB7378-ADA3-4D6E-8E3A-09FAD1478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ytuł 1">
            <a:extLst>
              <a:ext uri="{FF2B5EF4-FFF2-40B4-BE49-F238E27FC236}">
                <a16:creationId xmlns:a16="http://schemas.microsoft.com/office/drawing/2014/main" id="{9038F09A-9D52-59AE-5491-17C2A0A38966}"/>
              </a:ext>
            </a:extLst>
          </p:cNvPr>
          <p:cNvSpPr>
            <a:spLocks noGrp="1"/>
          </p:cNvSpPr>
          <p:nvPr>
            <p:ph type="title"/>
          </p:nvPr>
        </p:nvSpPr>
        <p:spPr>
          <a:xfrm>
            <a:off x="838198" y="160941"/>
            <a:ext cx="10515600" cy="1325563"/>
          </a:xfrm>
        </p:spPr>
        <p:txBody>
          <a:bodyPr>
            <a:normAutofit/>
          </a:bodyPr>
          <a:lstStyle/>
          <a:p>
            <a:r>
              <a:rPr lang="pl-PL" dirty="0">
                <a:solidFill>
                  <a:srgbClr val="FFFFFF"/>
                </a:solidFill>
              </a:rPr>
              <a:t>Przykład handlu i ekonomii</a:t>
            </a:r>
          </a:p>
        </p:txBody>
      </p:sp>
      <p:sp>
        <p:nvSpPr>
          <p:cNvPr id="3" name="Symbol zastępczy zawartości 2">
            <a:extLst>
              <a:ext uri="{FF2B5EF4-FFF2-40B4-BE49-F238E27FC236}">
                <a16:creationId xmlns:a16="http://schemas.microsoft.com/office/drawing/2014/main" id="{F4225C33-B58F-21DF-3CFB-B4CD1F9EE28D}"/>
              </a:ext>
            </a:extLst>
          </p:cNvPr>
          <p:cNvSpPr>
            <a:spLocks noGrp="1"/>
          </p:cNvSpPr>
          <p:nvPr>
            <p:ph idx="1"/>
          </p:nvPr>
        </p:nvSpPr>
        <p:spPr>
          <a:xfrm>
            <a:off x="838200" y="2021249"/>
            <a:ext cx="5707565" cy="4155713"/>
          </a:xfrm>
        </p:spPr>
        <p:txBody>
          <a:bodyPr>
            <a:normAutofit/>
          </a:bodyPr>
          <a:lstStyle/>
          <a:p>
            <a:endParaRPr lang="pl-PL" sz="2000">
              <a:solidFill>
                <a:srgbClr val="FFFFFF"/>
              </a:solidFill>
            </a:endParaRPr>
          </a:p>
        </p:txBody>
      </p:sp>
      <p:pic>
        <p:nvPicPr>
          <p:cNvPr id="15364" name="Picture 4">
            <a:extLst>
              <a:ext uri="{FF2B5EF4-FFF2-40B4-BE49-F238E27FC236}">
                <a16:creationId xmlns:a16="http://schemas.microsoft.com/office/drawing/2014/main" id="{0B33A33E-0CE3-A993-A175-E2E1F99135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198" y="1294398"/>
            <a:ext cx="8769531" cy="2828171"/>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FD1C2918-84E4-ECFC-B75F-C9B03EDB91F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198" y="3970400"/>
            <a:ext cx="8769531" cy="2696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8148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262AEC6-3029-B0B9-C48D-5D08B2B438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773" r="909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079" name="Rectangle 3078">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D766A7E2-7CEA-71EF-910F-AEC532A6E86C}"/>
              </a:ext>
            </a:extLst>
          </p:cNvPr>
          <p:cNvSpPr>
            <a:spLocks noGrp="1"/>
          </p:cNvSpPr>
          <p:nvPr>
            <p:ph type="title"/>
          </p:nvPr>
        </p:nvSpPr>
        <p:spPr>
          <a:xfrm>
            <a:off x="594805" y="640263"/>
            <a:ext cx="3759240" cy="1344975"/>
          </a:xfrm>
        </p:spPr>
        <p:txBody>
          <a:bodyPr>
            <a:normAutofit/>
          </a:bodyPr>
          <a:lstStyle/>
          <a:p>
            <a:r>
              <a:rPr lang="pl-PL" sz="4000" dirty="0"/>
              <a:t>Element rozwoju postaci </a:t>
            </a:r>
          </a:p>
        </p:txBody>
      </p:sp>
      <p:sp>
        <p:nvSpPr>
          <p:cNvPr id="3" name="Symbol zastępczy zawartości 2">
            <a:extLst>
              <a:ext uri="{FF2B5EF4-FFF2-40B4-BE49-F238E27FC236}">
                <a16:creationId xmlns:a16="http://schemas.microsoft.com/office/drawing/2014/main" id="{C1D1E37C-F8D7-A11C-D574-FECFF3F06649}"/>
              </a:ext>
            </a:extLst>
          </p:cNvPr>
          <p:cNvSpPr>
            <a:spLocks noGrp="1"/>
          </p:cNvSpPr>
          <p:nvPr>
            <p:ph idx="1"/>
          </p:nvPr>
        </p:nvSpPr>
        <p:spPr>
          <a:xfrm>
            <a:off x="594110" y="2121763"/>
            <a:ext cx="3764826" cy="3773010"/>
          </a:xfrm>
        </p:spPr>
        <p:txBody>
          <a:bodyPr>
            <a:normAutofit/>
          </a:bodyPr>
          <a:lstStyle/>
          <a:p>
            <a:r>
              <a:rPr lang="pl-PL" sz="1500" dirty="0"/>
              <a:t>Rozwój postaci został stworzony, by zwiększyć realizm oraz dać możliwość potykania się z potężniejszymi przeciwnikami </a:t>
            </a:r>
          </a:p>
          <a:p>
            <a:r>
              <a:rPr lang="pl-PL" sz="1500" dirty="0"/>
              <a:t>Jest on oparty na punktach statystyk które są zwiększane wraz w wzrostem poziomu bohatera</a:t>
            </a:r>
          </a:p>
          <a:p>
            <a:r>
              <a:rPr lang="pl-PL" sz="1500" dirty="0"/>
              <a:t>Punkty statystyk są zwiększane w zależności od klasy bohatera</a:t>
            </a:r>
          </a:p>
          <a:p>
            <a:r>
              <a:rPr lang="pl-PL" sz="1500" dirty="0"/>
              <a:t>Przy tworzeniu postaci jest możliwość zwiększania DOWOLNYCH statystyk, lecz z ograniczeniem 10 pkt.</a:t>
            </a:r>
          </a:p>
          <a:p>
            <a:r>
              <a:rPr lang="pl-PL" sz="1500" dirty="0"/>
              <a:t>Statystyki bezpośrednio wpływają na przebieg walki</a:t>
            </a:r>
          </a:p>
          <a:p>
            <a:endParaRPr lang="pl-PL" sz="1500" dirty="0"/>
          </a:p>
        </p:txBody>
      </p:sp>
    </p:spTree>
    <p:extLst>
      <p:ext uri="{BB962C8B-B14F-4D97-AF65-F5344CB8AC3E}">
        <p14:creationId xmlns:p14="http://schemas.microsoft.com/office/powerpoint/2010/main" val="189627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0" dur="500"/>
                                        <p:tgtEl>
                                          <p:spTgt spid="3">
                                            <p:txEl>
                                              <p:pRg st="0" end="0"/>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3" dur="500"/>
                                        <p:tgtEl>
                                          <p:spTgt spid="3">
                                            <p:txEl>
                                              <p:pRg st="1" end="1"/>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6" dur="500"/>
                                        <p:tgtEl>
                                          <p:spTgt spid="3">
                                            <p:txEl>
                                              <p:pRg st="2" end="2"/>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4">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Equipment - Shadow of the Demon Lord | Fantasy concept art, Fantasy sword,  Fantasy props">
            <a:extLst>
              <a:ext uri="{FF2B5EF4-FFF2-40B4-BE49-F238E27FC236}">
                <a16:creationId xmlns:a16="http://schemas.microsoft.com/office/drawing/2014/main" id="{7C7E78A4-AD60-AB26-3238-414A70261C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289" r="1" b="52"/>
          <a:stretch/>
        </p:blipFill>
        <p:spPr bwMode="auto">
          <a:xfrm>
            <a:off x="603671" y="-1"/>
            <a:ext cx="11588329" cy="6857999"/>
          </a:xfrm>
          <a:prstGeom prst="rect">
            <a:avLst/>
          </a:prstGeom>
          <a:noFill/>
          <a:extLst>
            <a:ext uri="{909E8E84-426E-40DD-AFC4-6F175D3DCCD1}">
              <a14:hiddenFill xmlns:a14="http://schemas.microsoft.com/office/drawing/2010/main">
                <a:solidFill>
                  <a:srgbClr val="FFFFFF"/>
                </a:solidFill>
              </a14:hiddenFill>
            </a:ext>
          </a:extLst>
        </p:spPr>
      </p:pic>
      <p:sp>
        <p:nvSpPr>
          <p:cNvPr id="2082" name="Rectangle 2056">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EAB1B783-8C10-7F78-9155-4E2EDBA8DB57}"/>
              </a:ext>
            </a:extLst>
          </p:cNvPr>
          <p:cNvSpPr>
            <a:spLocks noGrp="1"/>
          </p:cNvSpPr>
          <p:nvPr>
            <p:ph type="title"/>
          </p:nvPr>
        </p:nvSpPr>
        <p:spPr>
          <a:xfrm>
            <a:off x="1166649" y="721805"/>
            <a:ext cx="3874686" cy="2147520"/>
          </a:xfrm>
        </p:spPr>
        <p:txBody>
          <a:bodyPr>
            <a:normAutofit/>
          </a:bodyPr>
          <a:lstStyle/>
          <a:p>
            <a:r>
              <a:rPr lang="pl-PL" dirty="0">
                <a:solidFill>
                  <a:schemeClr val="bg1"/>
                </a:solidFill>
              </a:rPr>
              <a:t>Ekwipunek postaci</a:t>
            </a:r>
          </a:p>
        </p:txBody>
      </p:sp>
      <p:sp>
        <p:nvSpPr>
          <p:cNvPr id="2059" name="Rectangle 205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1" name="Group 2060">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2062"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2"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83" name="Rectangle 208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ymbol zastępczy zawartości 2">
            <a:extLst>
              <a:ext uri="{FF2B5EF4-FFF2-40B4-BE49-F238E27FC236}">
                <a16:creationId xmlns:a16="http://schemas.microsoft.com/office/drawing/2014/main" id="{D660DA2E-2DDC-FDAD-D927-A126FE12BDC7}"/>
              </a:ext>
            </a:extLst>
          </p:cNvPr>
          <p:cNvSpPr>
            <a:spLocks noGrp="1"/>
          </p:cNvSpPr>
          <p:nvPr>
            <p:ph idx="1"/>
          </p:nvPr>
        </p:nvSpPr>
        <p:spPr>
          <a:xfrm>
            <a:off x="1166649" y="3379979"/>
            <a:ext cx="3874685" cy="3186359"/>
          </a:xfrm>
        </p:spPr>
        <p:txBody>
          <a:bodyPr anchor="ctr">
            <a:normAutofit/>
          </a:bodyPr>
          <a:lstStyle/>
          <a:p>
            <a:r>
              <a:rPr lang="pl-PL" sz="1500" dirty="0">
                <a:solidFill>
                  <a:schemeClr val="bg1"/>
                </a:solidFill>
              </a:rPr>
              <a:t>Ekwipunek postaci został dodany by dodać „głębi” do gry </a:t>
            </a:r>
          </a:p>
          <a:p>
            <a:r>
              <a:rPr lang="pl-PL" sz="1500" dirty="0">
                <a:solidFill>
                  <a:schemeClr val="bg1"/>
                </a:solidFill>
              </a:rPr>
              <a:t>Pozwala on na bardziej dynamiczny rozwój walki przez przedmioty jednorazowe </a:t>
            </a:r>
          </a:p>
          <a:p>
            <a:r>
              <a:rPr lang="pl-PL" sz="1500" dirty="0">
                <a:solidFill>
                  <a:schemeClr val="bg1"/>
                </a:solidFill>
              </a:rPr>
              <a:t>Pozwolił on na implementacje handlu oraz ekonomii do biblioteki</a:t>
            </a:r>
          </a:p>
          <a:p>
            <a:r>
              <a:rPr lang="pl-PL" sz="1500" dirty="0">
                <a:solidFill>
                  <a:schemeClr val="bg1"/>
                </a:solidFill>
              </a:rPr>
              <a:t>Umożliwia postacią dobieranie odpowiedniego ekwipunku w zależności od sytuacji </a:t>
            </a:r>
          </a:p>
          <a:p>
            <a:r>
              <a:rPr lang="pl-PL" sz="1500" dirty="0">
                <a:solidFill>
                  <a:schemeClr val="bg1"/>
                </a:solidFill>
              </a:rPr>
              <a:t>Ekwipunek postaci ma bezpośredni wpływ na walkę ( lepszy broń zadaje większe obrażenia itp..)</a:t>
            </a:r>
          </a:p>
        </p:txBody>
      </p:sp>
    </p:spTree>
    <p:extLst>
      <p:ext uri="{BB962C8B-B14F-4D97-AF65-F5344CB8AC3E}">
        <p14:creationId xmlns:p14="http://schemas.microsoft.com/office/powerpoint/2010/main" val="232151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8D3424F7-DB23-2FBE-4040-170BBDD660C9}"/>
              </a:ext>
            </a:extLst>
          </p:cNvPr>
          <p:cNvSpPr>
            <a:spLocks noGrp="1"/>
          </p:cNvSpPr>
          <p:nvPr>
            <p:ph type="title"/>
          </p:nvPr>
        </p:nvSpPr>
        <p:spPr>
          <a:xfrm>
            <a:off x="838201" y="365125"/>
            <a:ext cx="5251316" cy="1807305"/>
          </a:xfrm>
        </p:spPr>
        <p:txBody>
          <a:bodyPr>
            <a:normAutofit/>
          </a:bodyPr>
          <a:lstStyle/>
          <a:p>
            <a:r>
              <a:rPr lang="pl-PL" dirty="0"/>
              <a:t>Umiejętności postaci zależnych </a:t>
            </a:r>
          </a:p>
        </p:txBody>
      </p:sp>
      <p:sp>
        <p:nvSpPr>
          <p:cNvPr id="3" name="Symbol zastępczy zawartości 2">
            <a:extLst>
              <a:ext uri="{FF2B5EF4-FFF2-40B4-BE49-F238E27FC236}">
                <a16:creationId xmlns:a16="http://schemas.microsoft.com/office/drawing/2014/main" id="{7AD09C8B-FC32-ACA7-9C66-F5E28794DB13}"/>
              </a:ext>
            </a:extLst>
          </p:cNvPr>
          <p:cNvSpPr>
            <a:spLocks noGrp="1"/>
          </p:cNvSpPr>
          <p:nvPr>
            <p:ph idx="1"/>
          </p:nvPr>
        </p:nvSpPr>
        <p:spPr>
          <a:xfrm>
            <a:off x="838200" y="2333297"/>
            <a:ext cx="4619621" cy="3843666"/>
          </a:xfrm>
        </p:spPr>
        <p:txBody>
          <a:bodyPr>
            <a:normAutofit/>
          </a:bodyPr>
          <a:lstStyle/>
          <a:p>
            <a:r>
              <a:rPr lang="pl-PL" sz="2000" dirty="0"/>
              <a:t>Umiejętności pozwalają na zróżnicowanie walki</a:t>
            </a:r>
          </a:p>
          <a:p>
            <a:r>
              <a:rPr lang="pl-PL" sz="2000" dirty="0"/>
              <a:t>Korzystają one z specjalnej statystki Mana Point (MP)</a:t>
            </a:r>
          </a:p>
          <a:p>
            <a:r>
              <a:rPr lang="pl-PL" sz="2000" dirty="0"/>
              <a:t>Ich skuteczność jest zależna od wyniku w rzucie kostką </a:t>
            </a:r>
          </a:p>
          <a:p>
            <a:r>
              <a:rPr lang="pl-PL" sz="2000" dirty="0"/>
              <a:t>Umiejętności zostają odblokowane wraz z wzrostem poziomu</a:t>
            </a:r>
          </a:p>
          <a:p>
            <a:r>
              <a:rPr lang="pl-PL" sz="2000" dirty="0"/>
              <a:t>Różne umiejętności są dostępne dla różnych klas</a:t>
            </a:r>
          </a:p>
          <a:p>
            <a:endParaRPr lang="pl-PL" sz="2000" dirty="0"/>
          </a:p>
        </p:txBody>
      </p:sp>
      <p:pic>
        <p:nvPicPr>
          <p:cNvPr id="4098" name="Picture 2">
            <a:extLst>
              <a:ext uri="{FF2B5EF4-FFF2-40B4-BE49-F238E27FC236}">
                <a16:creationId xmlns:a16="http://schemas.microsoft.com/office/drawing/2014/main" id="{C6A7BB32-BD19-AA45-F363-F1475CEF59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32" r="-2" b="4282"/>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63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1000"/>
                                        <p:tgtEl>
                                          <p:spTgt spid="3">
                                            <p:txEl>
                                              <p:pRg st="4" end="4"/>
                                            </p:txEl>
                                          </p:spTgt>
                                        </p:tgtEl>
                                      </p:cBhvr>
                                    </p:animEffect>
                                    <p:anim calcmode="lin" valueType="num">
                                      <p:cBhvr>
                                        <p:cTn id="3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07" name="Rectangle 20506">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9" name="Freeform: Shape 20508">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E9D5E510-6C2F-C5C3-D264-60A3CD7DEA1C}"/>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kern="1200" dirty="0" err="1">
                <a:solidFill>
                  <a:schemeClr val="tx1">
                    <a:lumMod val="85000"/>
                    <a:lumOff val="15000"/>
                  </a:schemeClr>
                </a:solidFill>
                <a:latin typeface="+mj-lt"/>
                <a:ea typeface="+mj-ea"/>
                <a:cs typeface="+mj-cs"/>
              </a:rPr>
              <a:t>Przykład</a:t>
            </a:r>
            <a:r>
              <a:rPr lang="en-US" sz="3600" kern="1200" dirty="0">
                <a:solidFill>
                  <a:schemeClr val="tx1">
                    <a:lumMod val="85000"/>
                    <a:lumOff val="15000"/>
                  </a:schemeClr>
                </a:solidFill>
                <a:latin typeface="+mj-lt"/>
                <a:ea typeface="+mj-ea"/>
                <a:cs typeface="+mj-cs"/>
              </a:rPr>
              <a:t> </a:t>
            </a:r>
            <a:r>
              <a:rPr lang="en-US" sz="3600" kern="1200" dirty="0" err="1">
                <a:solidFill>
                  <a:schemeClr val="tx1">
                    <a:lumMod val="85000"/>
                    <a:lumOff val="15000"/>
                  </a:schemeClr>
                </a:solidFill>
                <a:latin typeface="+mj-lt"/>
                <a:ea typeface="+mj-ea"/>
                <a:cs typeface="+mj-cs"/>
              </a:rPr>
              <a:t>kodu</a:t>
            </a:r>
            <a:r>
              <a:rPr lang="en-US" sz="3600" kern="1200" dirty="0">
                <a:solidFill>
                  <a:schemeClr val="tx1">
                    <a:lumMod val="85000"/>
                    <a:lumOff val="15000"/>
                  </a:schemeClr>
                </a:solidFill>
                <a:latin typeface="+mj-lt"/>
                <a:ea typeface="+mj-ea"/>
                <a:cs typeface="+mj-cs"/>
              </a:rPr>
              <a:t> </a:t>
            </a:r>
            <a:r>
              <a:rPr lang="en-US" sz="3600" kern="1200" dirty="0" err="1">
                <a:solidFill>
                  <a:schemeClr val="tx1">
                    <a:lumMod val="85000"/>
                    <a:lumOff val="15000"/>
                  </a:schemeClr>
                </a:solidFill>
                <a:latin typeface="+mj-lt"/>
                <a:ea typeface="+mj-ea"/>
                <a:cs typeface="+mj-cs"/>
              </a:rPr>
              <a:t>zdobywania</a:t>
            </a:r>
            <a:r>
              <a:rPr lang="en-US" sz="3600" kern="1200" dirty="0">
                <a:solidFill>
                  <a:schemeClr val="tx1">
                    <a:lumMod val="85000"/>
                    <a:lumOff val="15000"/>
                  </a:schemeClr>
                </a:solidFill>
                <a:latin typeface="+mj-lt"/>
                <a:ea typeface="+mj-ea"/>
                <a:cs typeface="+mj-cs"/>
              </a:rPr>
              <a:t> </a:t>
            </a:r>
            <a:r>
              <a:rPr lang="en-US" sz="3600" kern="1200" dirty="0" err="1">
                <a:solidFill>
                  <a:schemeClr val="tx1">
                    <a:lumMod val="85000"/>
                    <a:lumOff val="15000"/>
                  </a:schemeClr>
                </a:solidFill>
                <a:latin typeface="+mj-lt"/>
                <a:ea typeface="+mj-ea"/>
                <a:cs typeface="+mj-cs"/>
              </a:rPr>
              <a:t>umiejętności</a:t>
            </a:r>
            <a:r>
              <a:rPr lang="en-US" sz="3600" kern="1200" dirty="0">
                <a:solidFill>
                  <a:schemeClr val="tx1">
                    <a:lumMod val="85000"/>
                    <a:lumOff val="15000"/>
                  </a:schemeClr>
                </a:solidFill>
                <a:latin typeface="+mj-lt"/>
                <a:ea typeface="+mj-ea"/>
                <a:cs typeface="+mj-cs"/>
              </a:rPr>
              <a:t> </a:t>
            </a:r>
          </a:p>
        </p:txBody>
      </p:sp>
      <p:pic>
        <p:nvPicPr>
          <p:cNvPr id="20482" name="Picture 2">
            <a:extLst>
              <a:ext uri="{FF2B5EF4-FFF2-40B4-BE49-F238E27FC236}">
                <a16:creationId xmlns:a16="http://schemas.microsoft.com/office/drawing/2014/main" id="{CE9171F9-F90F-D9CF-8F15-3533BF9749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23087" y="1159304"/>
            <a:ext cx="10945825" cy="3064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15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5B3DBC48-C490-B97F-1651-6BED5757DE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1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152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ytuł 1">
            <a:extLst>
              <a:ext uri="{FF2B5EF4-FFF2-40B4-BE49-F238E27FC236}">
                <a16:creationId xmlns:a16="http://schemas.microsoft.com/office/drawing/2014/main" id="{E3913861-7B8E-648B-7D56-62E0B5116AD0}"/>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err="1"/>
              <a:t>Przykład</a:t>
            </a:r>
            <a:r>
              <a:rPr lang="en-US" sz="4000" dirty="0"/>
              <a:t> </a:t>
            </a:r>
            <a:r>
              <a:rPr lang="en-US" sz="4000" dirty="0" err="1"/>
              <a:t>zdobycia</a:t>
            </a:r>
            <a:r>
              <a:rPr lang="en-US" sz="4000" dirty="0"/>
              <a:t> </a:t>
            </a:r>
            <a:r>
              <a:rPr lang="en-US" sz="4000" dirty="0" err="1"/>
              <a:t>poziomu</a:t>
            </a:r>
            <a:r>
              <a:rPr lang="en-US" sz="4000" dirty="0"/>
              <a:t> </a:t>
            </a:r>
            <a:r>
              <a:rPr lang="en-US" sz="4000" dirty="0" err="1"/>
              <a:t>i</a:t>
            </a:r>
            <a:r>
              <a:rPr lang="en-US" sz="4000" dirty="0"/>
              <a:t> </a:t>
            </a:r>
            <a:r>
              <a:rPr lang="en-US" sz="4000" dirty="0" err="1"/>
              <a:t>umiejętności</a:t>
            </a:r>
            <a:r>
              <a:rPr lang="en-US" sz="4000" dirty="0"/>
              <a:t>  </a:t>
            </a:r>
          </a:p>
        </p:txBody>
      </p:sp>
      <p:cxnSp>
        <p:nvCxnSpPr>
          <p:cNvPr id="21524" name="Straight Connector 21523">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43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6" name="Rectangle 309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CF6CAE71-F86A-5924-AE9F-373D356D2F0D}"/>
              </a:ext>
            </a:extLst>
          </p:cNvPr>
          <p:cNvSpPr>
            <a:spLocks noGrp="1"/>
          </p:cNvSpPr>
          <p:nvPr>
            <p:ph type="title"/>
          </p:nvPr>
        </p:nvSpPr>
        <p:spPr>
          <a:xfrm>
            <a:off x="5297762" y="329184"/>
            <a:ext cx="6251110" cy="1783080"/>
          </a:xfrm>
        </p:spPr>
        <p:txBody>
          <a:bodyPr anchor="b">
            <a:normAutofit/>
          </a:bodyPr>
          <a:lstStyle/>
          <a:p>
            <a:r>
              <a:rPr lang="pl-PL" sz="5400" dirty="0"/>
              <a:t>Początkowe problemy</a:t>
            </a:r>
          </a:p>
        </p:txBody>
      </p:sp>
      <p:pic>
        <p:nvPicPr>
          <p:cNvPr id="3092" name="Picture 3091" descr="Obraz zawierający tekst, przyroda, tablica&#10;&#10;Opis wygenerowany automatycznie">
            <a:extLst>
              <a:ext uri="{FF2B5EF4-FFF2-40B4-BE49-F238E27FC236}">
                <a16:creationId xmlns:a16="http://schemas.microsoft.com/office/drawing/2014/main" id="{A0F361E3-0DEE-EF0E-7523-B8FE0F03B471}"/>
              </a:ext>
            </a:extLst>
          </p:cNvPr>
          <p:cNvPicPr>
            <a:picLocks noChangeAspect="1"/>
          </p:cNvPicPr>
          <p:nvPr/>
        </p:nvPicPr>
        <p:blipFill rotWithShape="1">
          <a:blip r:embed="rId2"/>
          <a:srcRect l="23497" r="3830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098"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ymbol zastępczy zawartości 2">
            <a:extLst>
              <a:ext uri="{FF2B5EF4-FFF2-40B4-BE49-F238E27FC236}">
                <a16:creationId xmlns:a16="http://schemas.microsoft.com/office/drawing/2014/main" id="{EB0281A4-317C-5D52-3F76-10084ABD6F29}"/>
              </a:ext>
            </a:extLst>
          </p:cNvPr>
          <p:cNvSpPr>
            <a:spLocks noGrp="1"/>
          </p:cNvSpPr>
          <p:nvPr>
            <p:ph idx="1"/>
          </p:nvPr>
        </p:nvSpPr>
        <p:spPr>
          <a:xfrm>
            <a:off x="5118673" y="2549568"/>
            <a:ext cx="7073327" cy="4308432"/>
          </a:xfrm>
        </p:spPr>
        <p:txBody>
          <a:bodyPr>
            <a:normAutofit/>
          </a:bodyPr>
          <a:lstStyle/>
          <a:p>
            <a:r>
              <a:rPr lang="pl-PL" sz="2200" dirty="0"/>
              <a:t>Pierwszym wyzwaniem jakie napotkaliśmy była skala tego przedsięwzięcia. Biorąc pod uwagę nakład czasu wymagany, musieliśmy zdecydować jak bardzo rozbudowana biblioteka to będzie i na jaką szczegółowość rozgrywki pozwoli. Zaczęliśmy od stworzenia podstawowych elementów, pozwalających na utworzenie postaci gracza lub niezależnej, przeciwników oraz przedmiotów na wyposażeniu postaci. Niestety rozbudowa tych elementów wymagała więcej wkładu pracy niż się spodziewaliśmy, co przełożyło się na rezygnację z niektórych pierwotnych założeń takich jak standardowe lokacje </a:t>
            </a:r>
          </a:p>
          <a:p>
            <a:endParaRPr lang="pl-PL" sz="2200" dirty="0"/>
          </a:p>
        </p:txBody>
      </p:sp>
    </p:spTree>
    <p:extLst>
      <p:ext uri="{BB962C8B-B14F-4D97-AF65-F5344CB8AC3E}">
        <p14:creationId xmlns:p14="http://schemas.microsoft.com/office/powerpoint/2010/main" val="306868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1000"/>
                                        <p:tgtEl>
                                          <p:spTgt spid="3">
                                            <p:txEl>
                                              <p:pRg st="0" end="0"/>
                                            </p:txEl>
                                          </p:spTgt>
                                        </p:tgtEl>
                                      </p:cBhvr>
                                    </p:animEffect>
                                    <p:anim calcmode="lin" valueType="num">
                                      <p:cBhvr>
                                        <p:cTn id="1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ytuł 1">
            <a:extLst>
              <a:ext uri="{FF2B5EF4-FFF2-40B4-BE49-F238E27FC236}">
                <a16:creationId xmlns:a16="http://schemas.microsoft.com/office/drawing/2014/main" id="{470C871C-4B9C-9FCA-16E1-8E2026ADF36B}"/>
              </a:ext>
            </a:extLst>
          </p:cNvPr>
          <p:cNvSpPr>
            <a:spLocks noGrp="1"/>
          </p:cNvSpPr>
          <p:nvPr>
            <p:ph type="title"/>
          </p:nvPr>
        </p:nvSpPr>
        <p:spPr>
          <a:xfrm>
            <a:off x="888630" y="4760132"/>
            <a:ext cx="5093596" cy="1777829"/>
          </a:xfrm>
        </p:spPr>
        <p:txBody>
          <a:bodyPr>
            <a:normAutofit/>
          </a:bodyPr>
          <a:lstStyle/>
          <a:p>
            <a:pPr algn="r"/>
            <a:r>
              <a:rPr lang="pl-PL" sz="4000" dirty="0"/>
              <a:t>Klasy bohaterów</a:t>
            </a:r>
          </a:p>
        </p:txBody>
      </p:sp>
      <p:pic>
        <p:nvPicPr>
          <p:cNvPr id="7" name="Picture 16">
            <a:extLst>
              <a:ext uri="{FF2B5EF4-FFF2-40B4-BE49-F238E27FC236}">
                <a16:creationId xmlns:a16="http://schemas.microsoft.com/office/drawing/2014/main" id="{B90973A9-5FD9-6DC6-DF49-D80FB72CB4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707" r="10605"/>
          <a:stretch/>
        </p:blipFill>
        <p:spPr bwMode="auto">
          <a:xfrm>
            <a:off x="20" y="2872"/>
            <a:ext cx="12191980" cy="4595954"/>
          </a:xfrm>
          <a:custGeom>
            <a:avLst/>
            <a:gdLst/>
            <a:ahLst/>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a:noFill/>
          <a:extLst>
            <a:ext uri="{909E8E84-426E-40DD-AFC4-6F175D3DCCD1}">
              <a14:hiddenFill xmlns:a14="http://schemas.microsoft.com/office/drawing/2010/main">
                <a:solidFill>
                  <a:srgbClr val="FFFFFF"/>
                </a:solidFill>
              </a14:hiddenFill>
            </a:ext>
          </a:extLst>
        </p:spPr>
      </p:pic>
      <p:sp>
        <p:nvSpPr>
          <p:cNvPr id="3" name="Symbol zastępczy zawartości 2">
            <a:extLst>
              <a:ext uri="{FF2B5EF4-FFF2-40B4-BE49-F238E27FC236}">
                <a16:creationId xmlns:a16="http://schemas.microsoft.com/office/drawing/2014/main" id="{32160C9B-C312-F000-23E1-E47F1391C0F5}"/>
              </a:ext>
            </a:extLst>
          </p:cNvPr>
          <p:cNvSpPr>
            <a:spLocks noGrp="1"/>
          </p:cNvSpPr>
          <p:nvPr>
            <p:ph idx="1"/>
          </p:nvPr>
        </p:nvSpPr>
        <p:spPr>
          <a:xfrm>
            <a:off x="6226706" y="4767660"/>
            <a:ext cx="5173613" cy="1770300"/>
          </a:xfrm>
        </p:spPr>
        <p:txBody>
          <a:bodyPr anchor="ctr">
            <a:normAutofit/>
          </a:bodyPr>
          <a:lstStyle/>
          <a:p>
            <a:r>
              <a:rPr lang="pl-PL" sz="1800" dirty="0"/>
              <a:t>Klasy bohaterów zostały stworzone z myślą o lepszym odgrywaniem roli co pozwala graczowi na lepsze wczucie się w graną postać</a:t>
            </a:r>
          </a:p>
          <a:p>
            <a:r>
              <a:rPr lang="pl-PL" sz="1800" dirty="0"/>
              <a:t>Klasy pozwalają dopasować graczowi styl rozgrywki np. </a:t>
            </a:r>
            <a:r>
              <a:rPr lang="pl-PL" sz="1800" dirty="0" err="1"/>
              <a:t>łotrzykowie</a:t>
            </a:r>
            <a:r>
              <a:rPr lang="pl-PL" sz="1800" dirty="0"/>
              <a:t> mają większą inicjatywę, natomiast wojownicy posiadają więcej zdrowia</a:t>
            </a:r>
          </a:p>
          <a:p>
            <a:endParaRPr lang="pl-PL" sz="1800" dirty="0"/>
          </a:p>
          <a:p>
            <a:endParaRPr lang="pl-PL" sz="1800" dirty="0"/>
          </a:p>
        </p:txBody>
      </p:sp>
    </p:spTree>
    <p:extLst>
      <p:ext uri="{BB962C8B-B14F-4D97-AF65-F5344CB8AC3E}">
        <p14:creationId xmlns:p14="http://schemas.microsoft.com/office/powerpoint/2010/main" val="13824463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0" dur="500"/>
                                        <p:tgtEl>
                                          <p:spTgt spid="3">
                                            <p:txEl>
                                              <p:pRg st="0" end="0"/>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5" name="Rectangle 14344">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7" name="Rectangle 14346">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AF3DCB01-B0D8-0EA2-A03E-5508745E4701}"/>
              </a:ext>
            </a:extLst>
          </p:cNvPr>
          <p:cNvSpPr>
            <a:spLocks noGrp="1"/>
          </p:cNvSpPr>
          <p:nvPr>
            <p:ph type="title"/>
          </p:nvPr>
        </p:nvSpPr>
        <p:spPr>
          <a:xfrm>
            <a:off x="7320466" y="609600"/>
            <a:ext cx="4140014" cy="1330839"/>
          </a:xfrm>
        </p:spPr>
        <p:txBody>
          <a:bodyPr>
            <a:normAutofit/>
          </a:bodyPr>
          <a:lstStyle/>
          <a:p>
            <a:r>
              <a:rPr lang="pl-PL" dirty="0"/>
              <a:t>Statystki postaci</a:t>
            </a:r>
          </a:p>
        </p:txBody>
      </p:sp>
      <p:pic>
        <p:nvPicPr>
          <p:cNvPr id="14340" name="Picture 4">
            <a:extLst>
              <a:ext uri="{FF2B5EF4-FFF2-40B4-BE49-F238E27FC236}">
                <a16:creationId xmlns:a16="http://schemas.microsoft.com/office/drawing/2014/main" id="{0B793184-F6CC-1C9D-8BB6-F3CC3C786C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8" r="8659" b="2"/>
          <a:stretch/>
        </p:blipFill>
        <p:spPr bwMode="auto">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Symbol zastępczy zawartości 2">
            <a:extLst>
              <a:ext uri="{FF2B5EF4-FFF2-40B4-BE49-F238E27FC236}">
                <a16:creationId xmlns:a16="http://schemas.microsoft.com/office/drawing/2014/main" id="{3333DE5D-D00A-247C-A4D6-F4B76D251F7C}"/>
              </a:ext>
            </a:extLst>
          </p:cNvPr>
          <p:cNvSpPr>
            <a:spLocks noGrp="1"/>
          </p:cNvSpPr>
          <p:nvPr>
            <p:ph idx="1"/>
          </p:nvPr>
        </p:nvSpPr>
        <p:spPr>
          <a:xfrm>
            <a:off x="7320465" y="2194102"/>
            <a:ext cx="4140013" cy="3908586"/>
          </a:xfrm>
        </p:spPr>
        <p:txBody>
          <a:bodyPr>
            <a:normAutofit/>
          </a:bodyPr>
          <a:lstStyle/>
          <a:p>
            <a:r>
              <a:rPr lang="pl-PL" sz="2000" dirty="0"/>
              <a:t>Każda postać posiada statystki w zależności od rasy, klasy oraz poziomu</a:t>
            </a:r>
          </a:p>
          <a:p>
            <a:r>
              <a:rPr lang="pl-PL" sz="2000" dirty="0"/>
              <a:t>Statystki są rozwijane wraz w przebiegiem gry</a:t>
            </a:r>
          </a:p>
          <a:p>
            <a:r>
              <a:rPr lang="pl-PL" sz="2000" dirty="0"/>
              <a:t>Pozwalają one na bardziej złożone tworzenie postaci oraz jej historii </a:t>
            </a:r>
          </a:p>
          <a:p>
            <a:r>
              <a:rPr lang="pl-PL" sz="2000" dirty="0"/>
              <a:t>Dzięki statystyką postaci jest możliwa implementacja bardziej złożonego modelu walki</a:t>
            </a:r>
          </a:p>
          <a:p>
            <a:endParaRPr lang="pl-PL" sz="2000" dirty="0"/>
          </a:p>
        </p:txBody>
      </p:sp>
    </p:spTree>
    <p:extLst>
      <p:ext uri="{BB962C8B-B14F-4D97-AF65-F5344CB8AC3E}">
        <p14:creationId xmlns:p14="http://schemas.microsoft.com/office/powerpoint/2010/main" val="159861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0" dur="500"/>
                                        <p:tgtEl>
                                          <p:spTgt spid="3">
                                            <p:txEl>
                                              <p:pRg st="0" end="0"/>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3" dur="500"/>
                                        <p:tgtEl>
                                          <p:spTgt spid="3">
                                            <p:txEl>
                                              <p:pRg st="1" end="1"/>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6" dur="500"/>
                                        <p:tgtEl>
                                          <p:spTgt spid="3">
                                            <p:txEl>
                                              <p:pRg st="2" end="2"/>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52" name="Rectangle 2665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A27811FE-E218-B6B0-C6F2-9AFB7DCA23B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Schemat UML</a:t>
            </a:r>
            <a:endParaRPr lang="en-US" sz="6600" kern="1200" dirty="0">
              <a:solidFill>
                <a:schemeClr val="tx1"/>
              </a:solidFill>
              <a:latin typeface="+mj-lt"/>
              <a:ea typeface="+mj-ea"/>
              <a:cs typeface="+mj-cs"/>
            </a:endParaRPr>
          </a:p>
        </p:txBody>
      </p:sp>
      <p:sp>
        <p:nvSpPr>
          <p:cNvPr id="2665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6" name="Picture 2">
            <a:extLst>
              <a:ext uri="{FF2B5EF4-FFF2-40B4-BE49-F238E27FC236}">
                <a16:creationId xmlns:a16="http://schemas.microsoft.com/office/drawing/2014/main" id="{F3CE62AE-A1FF-6DDC-F5A6-42286F0E4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040649" y="639193"/>
            <a:ext cx="7809409" cy="5564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0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656" name="Picture 8" descr="You are not Prepared by Andy Aslamov">
            <a:extLst>
              <a:ext uri="{FF2B5EF4-FFF2-40B4-BE49-F238E27FC236}">
                <a16:creationId xmlns:a16="http://schemas.microsoft.com/office/drawing/2014/main" id="{6D2954C7-2C96-CCEF-EE2B-BFDF92157C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7661" name="Freeform 12">
            <a:extLst>
              <a:ext uri="{FF2B5EF4-FFF2-40B4-BE49-F238E27FC236}">
                <a16:creationId xmlns:a16="http://schemas.microsoft.com/office/drawing/2014/main" id="{522A94E1-AEBD-4286-BFF8-0711E4CD3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622650" y="5181600"/>
            <a:ext cx="9165010" cy="1174750"/>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rgbClr val="40404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6FB98384-F7DE-DBE1-8D2B-4E02A16D1FD4}"/>
              </a:ext>
            </a:extLst>
          </p:cNvPr>
          <p:cNvSpPr>
            <a:spLocks noGrp="1"/>
          </p:cNvSpPr>
          <p:nvPr>
            <p:ph type="title"/>
          </p:nvPr>
        </p:nvSpPr>
        <p:spPr>
          <a:xfrm>
            <a:off x="1771650" y="5254391"/>
            <a:ext cx="8867012" cy="774934"/>
          </a:xfrm>
          <a:noFill/>
        </p:spPr>
        <p:txBody>
          <a:bodyPr vert="horz" lIns="91440" tIns="45720" rIns="91440" bIns="45720" rtlCol="0" anchor="ctr">
            <a:normAutofit/>
          </a:bodyPr>
          <a:lstStyle/>
          <a:p>
            <a:pPr algn="ctr"/>
            <a:r>
              <a:rPr lang="en-US" sz="4000" dirty="0" err="1">
                <a:solidFill>
                  <a:srgbClr val="FFFFFF"/>
                </a:solidFill>
              </a:rPr>
              <a:t>Dziękujemy</a:t>
            </a:r>
            <a:r>
              <a:rPr lang="en-US" sz="4000" dirty="0">
                <a:solidFill>
                  <a:srgbClr val="FFFFFF"/>
                </a:solidFill>
              </a:rPr>
              <a:t> za </a:t>
            </a:r>
            <a:r>
              <a:rPr lang="en-US" sz="4000" dirty="0" err="1">
                <a:solidFill>
                  <a:srgbClr val="FFFFFF"/>
                </a:solidFill>
              </a:rPr>
              <a:t>uwagę</a:t>
            </a:r>
            <a:r>
              <a:rPr lang="en-US" sz="4000" dirty="0">
                <a:solidFill>
                  <a:srgbClr val="FFFFFF"/>
                </a:solidFill>
              </a:rPr>
              <a:t> !</a:t>
            </a:r>
          </a:p>
        </p:txBody>
      </p:sp>
    </p:spTree>
    <p:extLst>
      <p:ext uri="{BB962C8B-B14F-4D97-AF65-F5344CB8AC3E}">
        <p14:creationId xmlns:p14="http://schemas.microsoft.com/office/powerpoint/2010/main" val="378728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5" name="Rectangle 512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 Program Code Cyan Text Background Stock Footage - Video of procedure,  blue: 48854302">
            <a:extLst>
              <a:ext uri="{FF2B5EF4-FFF2-40B4-BE49-F238E27FC236}">
                <a16:creationId xmlns:a16="http://schemas.microsoft.com/office/drawing/2014/main" id="{93927F98-383C-DF3F-CDDA-959B0CDBF67D}"/>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ytuł 1">
            <a:extLst>
              <a:ext uri="{FF2B5EF4-FFF2-40B4-BE49-F238E27FC236}">
                <a16:creationId xmlns:a16="http://schemas.microsoft.com/office/drawing/2014/main" id="{9050D47A-E299-B618-6849-9A7677993B39}"/>
              </a:ext>
            </a:extLst>
          </p:cNvPr>
          <p:cNvSpPr>
            <a:spLocks noGrp="1"/>
          </p:cNvSpPr>
          <p:nvPr>
            <p:ph type="title"/>
          </p:nvPr>
        </p:nvSpPr>
        <p:spPr>
          <a:xfrm>
            <a:off x="838201" y="1065862"/>
            <a:ext cx="3313164" cy="4726276"/>
          </a:xfrm>
        </p:spPr>
        <p:txBody>
          <a:bodyPr>
            <a:normAutofit/>
          </a:bodyPr>
          <a:lstStyle/>
          <a:p>
            <a:pPr algn="r"/>
            <a:r>
              <a:rPr lang="pl-PL" sz="4000" dirty="0">
                <a:solidFill>
                  <a:srgbClr val="FFFFFF"/>
                </a:solidFill>
              </a:rPr>
              <a:t>Możliwości jakie udostępnia nasza biblioteka </a:t>
            </a:r>
          </a:p>
        </p:txBody>
      </p:sp>
      <p:cxnSp>
        <p:nvCxnSpPr>
          <p:cNvPr id="5136" name="Straight Connector 5128">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2089DEA1-9859-4D50-7740-4226C29166CB}"/>
              </a:ext>
            </a:extLst>
          </p:cNvPr>
          <p:cNvSpPr>
            <a:spLocks noGrp="1"/>
          </p:cNvSpPr>
          <p:nvPr>
            <p:ph idx="1"/>
          </p:nvPr>
        </p:nvSpPr>
        <p:spPr>
          <a:xfrm>
            <a:off x="4653372" y="120073"/>
            <a:ext cx="7538627" cy="6737926"/>
          </a:xfrm>
        </p:spPr>
        <p:txBody>
          <a:bodyPr anchor="ctr">
            <a:normAutofit fontScale="92500" lnSpcReduction="10000"/>
          </a:bodyPr>
          <a:lstStyle/>
          <a:p>
            <a:pPr lvl="0"/>
            <a:r>
              <a:rPr lang="pl-PL" sz="3600" dirty="0">
                <a:solidFill>
                  <a:srgbClr val="FFFFFF"/>
                </a:solidFill>
              </a:rPr>
              <a:t>Tworzenie postaci</a:t>
            </a:r>
            <a:endParaRPr lang="en-US" sz="3600" dirty="0">
              <a:solidFill>
                <a:srgbClr val="FFFFFF"/>
              </a:solidFill>
            </a:endParaRPr>
          </a:p>
          <a:p>
            <a:pPr lvl="0"/>
            <a:r>
              <a:rPr lang="pl-PL" sz="3600" dirty="0">
                <a:solidFill>
                  <a:srgbClr val="FFFFFF"/>
                </a:solidFill>
              </a:rPr>
              <a:t>Symulacja walki</a:t>
            </a:r>
          </a:p>
          <a:p>
            <a:pPr lvl="0"/>
            <a:r>
              <a:rPr lang="pl-PL" sz="3600" dirty="0">
                <a:solidFill>
                  <a:srgbClr val="FFFFFF"/>
                </a:solidFill>
              </a:rPr>
              <a:t>Symulacja rzutu kością</a:t>
            </a:r>
            <a:endParaRPr lang="en-US" sz="3600" dirty="0">
              <a:solidFill>
                <a:srgbClr val="FFFFFF"/>
              </a:solidFill>
            </a:endParaRPr>
          </a:p>
          <a:p>
            <a:pPr lvl="0"/>
            <a:r>
              <a:rPr lang="pl-PL" sz="3600" dirty="0">
                <a:solidFill>
                  <a:srgbClr val="FFFFFF"/>
                </a:solidFill>
              </a:rPr>
              <a:t>Handel z NPC</a:t>
            </a:r>
            <a:endParaRPr lang="en-US" sz="3600" dirty="0">
              <a:solidFill>
                <a:srgbClr val="FFFFFF"/>
              </a:solidFill>
            </a:endParaRPr>
          </a:p>
          <a:p>
            <a:pPr lvl="0"/>
            <a:r>
              <a:rPr lang="pl-PL" sz="3600" dirty="0">
                <a:solidFill>
                  <a:srgbClr val="FFFFFF"/>
                </a:solidFill>
              </a:rPr>
              <a:t>Podstawowa ekonomia świata</a:t>
            </a:r>
            <a:endParaRPr lang="en-US" sz="3600" dirty="0">
              <a:solidFill>
                <a:srgbClr val="FFFFFF"/>
              </a:solidFill>
            </a:endParaRPr>
          </a:p>
          <a:p>
            <a:pPr lvl="0"/>
            <a:r>
              <a:rPr lang="pl-PL" sz="3600" dirty="0">
                <a:solidFill>
                  <a:srgbClr val="FFFFFF"/>
                </a:solidFill>
              </a:rPr>
              <a:t>Element rozwoju postaci</a:t>
            </a:r>
            <a:endParaRPr lang="en-US" sz="3600" dirty="0">
              <a:solidFill>
                <a:srgbClr val="FFFFFF"/>
              </a:solidFill>
            </a:endParaRPr>
          </a:p>
          <a:p>
            <a:pPr lvl="0"/>
            <a:r>
              <a:rPr lang="pl-PL" sz="3600" dirty="0">
                <a:solidFill>
                  <a:srgbClr val="FFFFFF"/>
                </a:solidFill>
              </a:rPr>
              <a:t>Ekwipunek postaci zależnych i niezależnych(w tym przedmioty jednorazowego lub wielokrotnego użytku)</a:t>
            </a:r>
            <a:endParaRPr lang="en-US" sz="3600" dirty="0">
              <a:solidFill>
                <a:srgbClr val="FFFFFF"/>
              </a:solidFill>
            </a:endParaRPr>
          </a:p>
          <a:p>
            <a:pPr lvl="0"/>
            <a:r>
              <a:rPr lang="pl-PL" sz="3600" dirty="0">
                <a:solidFill>
                  <a:srgbClr val="FFFFFF"/>
                </a:solidFill>
              </a:rPr>
              <a:t>Umiejętności postaci zależnych</a:t>
            </a:r>
            <a:endParaRPr lang="en-US" sz="3600" dirty="0">
              <a:solidFill>
                <a:srgbClr val="FFFFFF"/>
              </a:solidFill>
            </a:endParaRPr>
          </a:p>
          <a:p>
            <a:pPr lvl="0"/>
            <a:r>
              <a:rPr lang="pl-PL" sz="3600" dirty="0">
                <a:solidFill>
                  <a:srgbClr val="FFFFFF"/>
                </a:solidFill>
              </a:rPr>
              <a:t>Klasy bohaterów</a:t>
            </a:r>
            <a:endParaRPr lang="en-US" sz="3600" dirty="0">
              <a:solidFill>
                <a:srgbClr val="FFFFFF"/>
              </a:solidFill>
            </a:endParaRPr>
          </a:p>
          <a:p>
            <a:pPr lvl="0"/>
            <a:r>
              <a:rPr lang="pl-PL" sz="3600" dirty="0">
                <a:solidFill>
                  <a:srgbClr val="FFFFFF"/>
                </a:solidFill>
              </a:rPr>
              <a:t>Statystki postaci</a:t>
            </a:r>
            <a:endParaRPr lang="en-US" sz="3600" dirty="0">
              <a:solidFill>
                <a:srgbClr val="FFFFFF"/>
              </a:solidFill>
            </a:endParaRPr>
          </a:p>
          <a:p>
            <a:endParaRPr lang="pl-PL" sz="2000" dirty="0">
              <a:solidFill>
                <a:srgbClr val="FFFFFF"/>
              </a:solidFill>
            </a:endParaRPr>
          </a:p>
        </p:txBody>
      </p:sp>
    </p:spTree>
    <p:extLst>
      <p:ext uri="{BB962C8B-B14F-4D97-AF65-F5344CB8AC3E}">
        <p14:creationId xmlns:p14="http://schemas.microsoft.com/office/powerpoint/2010/main" val="391217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42" presetClass="entr" presetSubtype="0" fill="hold" grpId="0"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42" presetClass="entr" presetSubtype="0" fill="hold" grpId="0" nodeType="after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7" fill="hold">
                            <p:stCondLst>
                              <p:cond delay="5000"/>
                            </p:stCondLst>
                            <p:childTnLst>
                              <p:par>
                                <p:cTn id="38" presetID="42" presetClass="entr" presetSubtype="0" fill="hold" grpId="0" nodeType="after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0"/>
                                        <p:tgtEl>
                                          <p:spTgt spid="3">
                                            <p:txEl>
                                              <p:pRg st="5" end="5"/>
                                            </p:txEl>
                                          </p:spTgt>
                                        </p:tgtEl>
                                      </p:cBhvr>
                                    </p:animEffect>
                                    <p:anim calcmode="lin" valueType="num">
                                      <p:cBhvr>
                                        <p:cTn id="4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3" fill="hold">
                            <p:stCondLst>
                              <p:cond delay="6000"/>
                            </p:stCondLst>
                            <p:childTnLst>
                              <p:par>
                                <p:cTn id="44" presetID="42" presetClass="entr" presetSubtype="0" fill="hold" grpId="0" nodeType="after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1000"/>
                                        <p:tgtEl>
                                          <p:spTgt spid="3">
                                            <p:txEl>
                                              <p:pRg st="6" end="6"/>
                                            </p:txEl>
                                          </p:spTgt>
                                        </p:tgtEl>
                                      </p:cBhvr>
                                    </p:animEffect>
                                    <p:anim calcmode="lin" valueType="num">
                                      <p:cBhvr>
                                        <p:cTn id="4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9" fill="hold">
                            <p:stCondLst>
                              <p:cond delay="7000"/>
                            </p:stCondLst>
                            <p:childTnLst>
                              <p:par>
                                <p:cTn id="50" presetID="42" presetClass="entr" presetSubtype="0" fill="hold" grpId="0" nodeType="after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1000"/>
                                        <p:tgtEl>
                                          <p:spTgt spid="3">
                                            <p:txEl>
                                              <p:pRg st="7" end="7"/>
                                            </p:txEl>
                                          </p:spTgt>
                                        </p:tgtEl>
                                      </p:cBhvr>
                                    </p:animEffect>
                                    <p:anim calcmode="lin" valueType="num">
                                      <p:cBhvr>
                                        <p:cTn id="5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5" fill="hold">
                            <p:stCondLst>
                              <p:cond delay="8000"/>
                            </p:stCondLst>
                            <p:childTnLst>
                              <p:par>
                                <p:cTn id="56" presetID="42" presetClass="entr" presetSubtype="0" fill="hold" grpId="0" nodeType="after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Effect transition="in" filter="fade">
                                      <p:cBhvr>
                                        <p:cTn id="58" dur="1000"/>
                                        <p:tgtEl>
                                          <p:spTgt spid="3">
                                            <p:txEl>
                                              <p:pRg st="8" end="8"/>
                                            </p:txEl>
                                          </p:spTgt>
                                        </p:tgtEl>
                                      </p:cBhvr>
                                    </p:animEffect>
                                    <p:anim calcmode="lin" valueType="num">
                                      <p:cBhvr>
                                        <p:cTn id="5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61" fill="hold">
                            <p:stCondLst>
                              <p:cond delay="9000"/>
                            </p:stCondLst>
                            <p:childTnLst>
                              <p:par>
                                <p:cTn id="62" presetID="42" presetClass="entr" presetSubtype="0" fill="hold" grpId="0" nodeType="afterEffect">
                                  <p:stCondLst>
                                    <p:cond delay="0"/>
                                  </p:stCondLst>
                                  <p:childTnLst>
                                    <p:set>
                                      <p:cBhvr>
                                        <p:cTn id="63" dur="1" fill="hold">
                                          <p:stCondLst>
                                            <p:cond delay="0"/>
                                          </p:stCondLst>
                                        </p:cTn>
                                        <p:tgtEl>
                                          <p:spTgt spid="3">
                                            <p:txEl>
                                              <p:pRg st="9" end="9"/>
                                            </p:txEl>
                                          </p:spTgt>
                                        </p:tgtEl>
                                        <p:attrNameLst>
                                          <p:attrName>style.visibility</p:attrName>
                                        </p:attrNameLst>
                                      </p:cBhvr>
                                      <p:to>
                                        <p:strVal val="visible"/>
                                      </p:to>
                                    </p:set>
                                    <p:animEffect transition="in" filter="fade">
                                      <p:cBhvr>
                                        <p:cTn id="64" dur="1000"/>
                                        <p:tgtEl>
                                          <p:spTgt spid="3">
                                            <p:txEl>
                                              <p:pRg st="9" end="9"/>
                                            </p:txEl>
                                          </p:spTgt>
                                        </p:tgtEl>
                                      </p:cBhvr>
                                    </p:animEffect>
                                    <p:anim calcmode="lin" valueType="num">
                                      <p:cBhvr>
                                        <p:cTn id="6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6"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Skyrim - jak zacząć, tworzenie postaci: Rasy | Eurogamer.pl">
            <a:extLst>
              <a:ext uri="{FF2B5EF4-FFF2-40B4-BE49-F238E27FC236}">
                <a16:creationId xmlns:a16="http://schemas.microsoft.com/office/drawing/2014/main" id="{35004DF6-9A1E-84E3-2CB6-A12FC75AB6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828" r="15944"/>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1" name="Freeform: Shape 615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53" name="Freeform: Shape 615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ytuł 1">
            <a:extLst>
              <a:ext uri="{FF2B5EF4-FFF2-40B4-BE49-F238E27FC236}">
                <a16:creationId xmlns:a16="http://schemas.microsoft.com/office/drawing/2014/main" id="{AFD44461-F7E3-5A62-EEC2-E59D1341510C}"/>
              </a:ext>
            </a:extLst>
          </p:cNvPr>
          <p:cNvSpPr>
            <a:spLocks noGrp="1"/>
          </p:cNvSpPr>
          <p:nvPr>
            <p:ph type="title"/>
          </p:nvPr>
        </p:nvSpPr>
        <p:spPr>
          <a:xfrm>
            <a:off x="804672" y="365125"/>
            <a:ext cx="5266155" cy="1325563"/>
          </a:xfrm>
        </p:spPr>
        <p:txBody>
          <a:bodyPr>
            <a:normAutofit/>
          </a:bodyPr>
          <a:lstStyle/>
          <a:p>
            <a:r>
              <a:rPr lang="pl-PL" dirty="0"/>
              <a:t>Tworzenie Postaci</a:t>
            </a:r>
          </a:p>
        </p:txBody>
      </p:sp>
      <p:sp>
        <p:nvSpPr>
          <p:cNvPr id="3" name="Symbol zastępczy zawartości 2">
            <a:extLst>
              <a:ext uri="{FF2B5EF4-FFF2-40B4-BE49-F238E27FC236}">
                <a16:creationId xmlns:a16="http://schemas.microsoft.com/office/drawing/2014/main" id="{871C4B7F-1146-65BE-8B80-C8481A268E10}"/>
              </a:ext>
            </a:extLst>
          </p:cNvPr>
          <p:cNvSpPr>
            <a:spLocks noGrp="1"/>
          </p:cNvSpPr>
          <p:nvPr>
            <p:ph idx="1"/>
          </p:nvPr>
        </p:nvSpPr>
        <p:spPr>
          <a:xfrm>
            <a:off x="804672" y="2022601"/>
            <a:ext cx="3941499" cy="4154361"/>
          </a:xfrm>
        </p:spPr>
        <p:txBody>
          <a:bodyPr>
            <a:normAutofit/>
          </a:bodyPr>
          <a:lstStyle/>
          <a:p>
            <a:pPr marL="0" indent="0">
              <a:buNone/>
            </a:pPr>
            <a:r>
              <a:rPr lang="pl-PL" sz="2000" dirty="0"/>
              <a:t>Podczas tworzenia postaci użytkownik wybiera :</a:t>
            </a:r>
          </a:p>
          <a:p>
            <a:pPr>
              <a:buFontTx/>
              <a:buChar char="-"/>
            </a:pPr>
            <a:r>
              <a:rPr lang="pl-PL" sz="2000" dirty="0"/>
              <a:t>Rasę</a:t>
            </a:r>
          </a:p>
          <a:p>
            <a:pPr>
              <a:buFontTx/>
              <a:buChar char="-"/>
            </a:pPr>
            <a:r>
              <a:rPr lang="pl-PL" sz="2000" dirty="0"/>
              <a:t>Przynależność</a:t>
            </a:r>
          </a:p>
          <a:p>
            <a:pPr>
              <a:buFontTx/>
              <a:buChar char="-"/>
            </a:pPr>
            <a:r>
              <a:rPr lang="pl-PL" sz="2000" dirty="0"/>
              <a:t>Klasę</a:t>
            </a:r>
          </a:p>
          <a:p>
            <a:pPr>
              <a:buFontTx/>
              <a:buChar char="-"/>
            </a:pPr>
            <a:r>
              <a:rPr lang="pl-PL" sz="2000" dirty="0"/>
              <a:t>Statystyki  </a:t>
            </a:r>
          </a:p>
        </p:txBody>
      </p:sp>
    </p:spTree>
    <p:extLst>
      <p:ext uri="{BB962C8B-B14F-4D97-AF65-F5344CB8AC3E}">
        <p14:creationId xmlns:p14="http://schemas.microsoft.com/office/powerpoint/2010/main" val="34180218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0" dur="500"/>
                                        <p:tgtEl>
                                          <p:spTgt spid="3">
                                            <p:txEl>
                                              <p:pRg st="0" end="0"/>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3" dur="500"/>
                                        <p:tgtEl>
                                          <p:spTgt spid="3">
                                            <p:txEl>
                                              <p:pRg st="1" end="1"/>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6" dur="500"/>
                                        <p:tgtEl>
                                          <p:spTgt spid="3">
                                            <p:txEl>
                                              <p:pRg st="2" end="2"/>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8" name="Rectangle 820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10" name="Group 820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821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1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1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1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1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1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1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1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1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2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2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22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22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2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2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2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2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2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2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ytuł 1">
            <a:extLst>
              <a:ext uri="{FF2B5EF4-FFF2-40B4-BE49-F238E27FC236}">
                <a16:creationId xmlns:a16="http://schemas.microsoft.com/office/drawing/2014/main" id="{7463DE6A-0FDE-FA77-7832-CA43E2736A15}"/>
              </a:ext>
            </a:extLst>
          </p:cNvPr>
          <p:cNvSpPr>
            <a:spLocks noGrp="1"/>
          </p:cNvSpPr>
          <p:nvPr>
            <p:ph type="title"/>
          </p:nvPr>
        </p:nvSpPr>
        <p:spPr>
          <a:xfrm>
            <a:off x="888630" y="4760132"/>
            <a:ext cx="5093596" cy="1777829"/>
          </a:xfrm>
        </p:spPr>
        <p:txBody>
          <a:bodyPr vert="horz" lIns="91440" tIns="45720" rIns="91440" bIns="45720" rtlCol="0">
            <a:normAutofit/>
          </a:bodyPr>
          <a:lstStyle/>
          <a:p>
            <a:pPr algn="r"/>
            <a:r>
              <a:rPr lang="en-US" sz="4000" dirty="0" err="1"/>
              <a:t>Przykład</a:t>
            </a:r>
            <a:r>
              <a:rPr lang="en-US" sz="4000" dirty="0"/>
              <a:t> </a:t>
            </a:r>
            <a:r>
              <a:rPr lang="en-US" sz="4000" dirty="0" err="1"/>
              <a:t>nadania</a:t>
            </a:r>
            <a:r>
              <a:rPr lang="en-US" sz="4000" dirty="0"/>
              <a:t> </a:t>
            </a:r>
            <a:r>
              <a:rPr lang="en-US" sz="4000" dirty="0" err="1"/>
              <a:t>nazwy</a:t>
            </a:r>
            <a:r>
              <a:rPr lang="en-US" sz="4000" dirty="0"/>
              <a:t> </a:t>
            </a:r>
            <a:r>
              <a:rPr lang="en-US" sz="4000" dirty="0" err="1"/>
              <a:t>postaci</a:t>
            </a:r>
            <a:endParaRPr lang="en-US" sz="4000" dirty="0"/>
          </a:p>
        </p:txBody>
      </p:sp>
      <p:pic>
        <p:nvPicPr>
          <p:cNvPr id="8194" name="Picture 2">
            <a:extLst>
              <a:ext uri="{FF2B5EF4-FFF2-40B4-BE49-F238E27FC236}">
                <a16:creationId xmlns:a16="http://schemas.microsoft.com/office/drawing/2014/main" id="{795A3686-1894-641A-93E8-579A118C87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3574"/>
          <a:stretch/>
        </p:blipFill>
        <p:spPr bwMode="auto">
          <a:xfrm>
            <a:off x="20" y="2872"/>
            <a:ext cx="12191980" cy="4595954"/>
          </a:xfrm>
          <a:custGeom>
            <a:avLst/>
            <a:gdLst/>
            <a:ahLst/>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a:noFill/>
          <a:extLst>
            <a:ext uri="{909E8E84-426E-40DD-AFC4-6F175D3DCCD1}">
              <a14:hiddenFill xmlns:a14="http://schemas.microsoft.com/office/drawing/2010/main">
                <a:solidFill>
                  <a:srgbClr val="FFFFFF"/>
                </a:solidFill>
              </a14:hiddenFill>
            </a:ext>
          </a:extLst>
        </p:spPr>
      </p:pic>
      <p:sp>
        <p:nvSpPr>
          <p:cNvPr id="8205" name="Content Placeholder 8204">
            <a:extLst>
              <a:ext uri="{FF2B5EF4-FFF2-40B4-BE49-F238E27FC236}">
                <a16:creationId xmlns:a16="http://schemas.microsoft.com/office/drawing/2014/main" id="{626122F0-7D8F-3749-8C89-F91454103AFE}"/>
              </a:ext>
            </a:extLst>
          </p:cNvPr>
          <p:cNvSpPr>
            <a:spLocks noGrp="1"/>
          </p:cNvSpPr>
          <p:nvPr>
            <p:ph idx="1"/>
          </p:nvPr>
        </p:nvSpPr>
        <p:spPr>
          <a:xfrm>
            <a:off x="6226706" y="4767660"/>
            <a:ext cx="5173613" cy="1770300"/>
          </a:xfrm>
        </p:spPr>
        <p:txBody>
          <a:bodyPr anchor="ctr">
            <a:normAutofit/>
          </a:bodyPr>
          <a:lstStyle/>
          <a:p>
            <a:endParaRPr lang="en-US" sz="1800"/>
          </a:p>
        </p:txBody>
      </p:sp>
    </p:spTree>
    <p:extLst>
      <p:ext uri="{BB962C8B-B14F-4D97-AF65-F5344CB8AC3E}">
        <p14:creationId xmlns:p14="http://schemas.microsoft.com/office/powerpoint/2010/main" val="29639016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30" name="Rectangle 9229">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32" name="Group 9231">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233"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34"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35"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236"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37"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38"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39"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40"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41"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242"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243"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44"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45"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46"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47"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48"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49"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50"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251"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ytuł 1">
            <a:extLst>
              <a:ext uri="{FF2B5EF4-FFF2-40B4-BE49-F238E27FC236}">
                <a16:creationId xmlns:a16="http://schemas.microsoft.com/office/drawing/2014/main" id="{03F6552C-5EF4-A0A6-83F0-2D24A7A6C3F1}"/>
              </a:ext>
            </a:extLst>
          </p:cNvPr>
          <p:cNvSpPr>
            <a:spLocks noGrp="1"/>
          </p:cNvSpPr>
          <p:nvPr>
            <p:ph type="title"/>
          </p:nvPr>
        </p:nvSpPr>
        <p:spPr>
          <a:xfrm>
            <a:off x="888630" y="4760132"/>
            <a:ext cx="5093596" cy="1777829"/>
          </a:xfrm>
        </p:spPr>
        <p:txBody>
          <a:bodyPr>
            <a:normAutofit/>
          </a:bodyPr>
          <a:lstStyle/>
          <a:p>
            <a:pPr algn="r"/>
            <a:r>
              <a:rPr lang="pl-PL" sz="4000" dirty="0"/>
              <a:t>Przykład wyboru przynależności </a:t>
            </a:r>
          </a:p>
        </p:txBody>
      </p:sp>
      <p:pic>
        <p:nvPicPr>
          <p:cNvPr id="9218" name="Picture 2">
            <a:extLst>
              <a:ext uri="{FF2B5EF4-FFF2-40B4-BE49-F238E27FC236}">
                <a16:creationId xmlns:a16="http://schemas.microsoft.com/office/drawing/2014/main" id="{4A7B0972-C5BA-A80F-0E82-0203ACBE76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3574"/>
          <a:stretch/>
        </p:blipFill>
        <p:spPr bwMode="auto">
          <a:xfrm>
            <a:off x="20" y="2872"/>
            <a:ext cx="12191980" cy="4595954"/>
          </a:xfrm>
          <a:custGeom>
            <a:avLst/>
            <a:gdLst/>
            <a:ahLst/>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a:noFill/>
          <a:extLst>
            <a:ext uri="{909E8E84-426E-40DD-AFC4-6F175D3DCCD1}">
              <a14:hiddenFill xmlns:a14="http://schemas.microsoft.com/office/drawing/2010/main">
                <a:solidFill>
                  <a:srgbClr val="FFFFFF"/>
                </a:solidFill>
              </a14:hiddenFill>
            </a:ext>
          </a:extLst>
        </p:spPr>
      </p:pic>
      <p:sp>
        <p:nvSpPr>
          <p:cNvPr id="9222" name="Content Placeholder 9221">
            <a:extLst>
              <a:ext uri="{FF2B5EF4-FFF2-40B4-BE49-F238E27FC236}">
                <a16:creationId xmlns:a16="http://schemas.microsoft.com/office/drawing/2014/main" id="{722677FD-880A-B2A3-DE0A-EC2630650E85}"/>
              </a:ext>
            </a:extLst>
          </p:cNvPr>
          <p:cNvSpPr>
            <a:spLocks noGrp="1"/>
          </p:cNvSpPr>
          <p:nvPr>
            <p:ph idx="1"/>
          </p:nvPr>
        </p:nvSpPr>
        <p:spPr>
          <a:xfrm>
            <a:off x="6226706" y="4767660"/>
            <a:ext cx="5173613" cy="1770300"/>
          </a:xfrm>
        </p:spPr>
        <p:txBody>
          <a:bodyPr anchor="ctr">
            <a:normAutofit/>
          </a:bodyPr>
          <a:lstStyle/>
          <a:p>
            <a:endParaRPr lang="en-US" sz="1800"/>
          </a:p>
        </p:txBody>
      </p:sp>
    </p:spTree>
    <p:extLst>
      <p:ext uri="{BB962C8B-B14F-4D97-AF65-F5344CB8AC3E}">
        <p14:creationId xmlns:p14="http://schemas.microsoft.com/office/powerpoint/2010/main" val="39460843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5" name="Rectangle 1027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77" name="Group 1027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27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7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8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28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8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8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8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8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8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28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28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8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9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9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9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9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9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9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29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ytuł 1">
            <a:extLst>
              <a:ext uri="{FF2B5EF4-FFF2-40B4-BE49-F238E27FC236}">
                <a16:creationId xmlns:a16="http://schemas.microsoft.com/office/drawing/2014/main" id="{FB795073-F8AB-0280-9DF1-DC45DDD5C3D7}"/>
              </a:ext>
            </a:extLst>
          </p:cNvPr>
          <p:cNvSpPr>
            <a:spLocks noGrp="1"/>
          </p:cNvSpPr>
          <p:nvPr>
            <p:ph type="title"/>
          </p:nvPr>
        </p:nvSpPr>
        <p:spPr>
          <a:xfrm>
            <a:off x="888630" y="4760132"/>
            <a:ext cx="5093596" cy="1777829"/>
          </a:xfrm>
        </p:spPr>
        <p:txBody>
          <a:bodyPr vert="horz" lIns="91440" tIns="45720" rIns="91440" bIns="45720" rtlCol="0">
            <a:normAutofit/>
          </a:bodyPr>
          <a:lstStyle/>
          <a:p>
            <a:pPr algn="r"/>
            <a:r>
              <a:rPr lang="en-US" sz="4000" dirty="0" err="1"/>
              <a:t>Przykład</a:t>
            </a:r>
            <a:r>
              <a:rPr lang="en-US" sz="4000" dirty="0"/>
              <a:t> </a:t>
            </a:r>
            <a:r>
              <a:rPr lang="en-US" sz="4000" dirty="0" err="1"/>
              <a:t>wyboru</a:t>
            </a:r>
            <a:r>
              <a:rPr lang="en-US" sz="4000" dirty="0"/>
              <a:t> </a:t>
            </a:r>
            <a:r>
              <a:rPr lang="pl-PL" sz="4000" dirty="0"/>
              <a:t>klasy</a:t>
            </a:r>
            <a:r>
              <a:rPr lang="en-US" sz="4000" dirty="0"/>
              <a:t> </a:t>
            </a:r>
            <a:r>
              <a:rPr lang="en-US" sz="4000" dirty="0" err="1"/>
              <a:t>postaci</a:t>
            </a:r>
            <a:endParaRPr lang="en-US" sz="4000" dirty="0"/>
          </a:p>
        </p:txBody>
      </p:sp>
      <p:pic>
        <p:nvPicPr>
          <p:cNvPr id="10242" name="Picture 2" descr="Obraz zawierający tekst&#10;&#10;Opis wygenerowany automatycznie">
            <a:extLst>
              <a:ext uri="{FF2B5EF4-FFF2-40B4-BE49-F238E27FC236}">
                <a16:creationId xmlns:a16="http://schemas.microsoft.com/office/drawing/2014/main" id="{8471BE6F-DAEB-1F44-8315-F577B4F9A9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3574"/>
          <a:stretch/>
        </p:blipFill>
        <p:spPr bwMode="auto">
          <a:xfrm>
            <a:off x="20" y="2872"/>
            <a:ext cx="12191980" cy="4595954"/>
          </a:xfrm>
          <a:custGeom>
            <a:avLst/>
            <a:gdLst/>
            <a:ahLst/>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a:noFill/>
          <a:extLst>
            <a:ext uri="{909E8E84-426E-40DD-AFC4-6F175D3DCCD1}">
              <a14:hiddenFill xmlns:a14="http://schemas.microsoft.com/office/drawing/2010/main">
                <a:solidFill>
                  <a:srgbClr val="FFFFFF"/>
                </a:solidFill>
              </a14:hiddenFill>
            </a:ext>
          </a:extLst>
        </p:spPr>
      </p:pic>
      <p:sp>
        <p:nvSpPr>
          <p:cNvPr id="10272" name="Content Placeholder 10271">
            <a:extLst>
              <a:ext uri="{FF2B5EF4-FFF2-40B4-BE49-F238E27FC236}">
                <a16:creationId xmlns:a16="http://schemas.microsoft.com/office/drawing/2014/main" id="{03390020-5FB1-FF93-A41C-E2FE9FC830A8}"/>
              </a:ext>
            </a:extLst>
          </p:cNvPr>
          <p:cNvSpPr>
            <a:spLocks noGrp="1"/>
          </p:cNvSpPr>
          <p:nvPr>
            <p:ph idx="1"/>
          </p:nvPr>
        </p:nvSpPr>
        <p:spPr>
          <a:xfrm>
            <a:off x="6226706" y="4767660"/>
            <a:ext cx="5173613" cy="1770300"/>
          </a:xfrm>
        </p:spPr>
        <p:txBody>
          <a:bodyPr anchor="ctr">
            <a:normAutofit/>
          </a:bodyPr>
          <a:lstStyle/>
          <a:p>
            <a:endParaRPr lang="en-US" sz="1800"/>
          </a:p>
        </p:txBody>
      </p:sp>
    </p:spTree>
    <p:extLst>
      <p:ext uri="{BB962C8B-B14F-4D97-AF65-F5344CB8AC3E}">
        <p14:creationId xmlns:p14="http://schemas.microsoft.com/office/powerpoint/2010/main" val="41849283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95" name="Rectangle 11272">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96" name="Group 11274">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276"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9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78"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279"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80"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81"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82"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83"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84"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285"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286"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1287"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1288"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89"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90"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91"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92"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9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29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ytuł 1">
            <a:extLst>
              <a:ext uri="{FF2B5EF4-FFF2-40B4-BE49-F238E27FC236}">
                <a16:creationId xmlns:a16="http://schemas.microsoft.com/office/drawing/2014/main" id="{63070896-2E0C-B841-CB25-D05D958CE40C}"/>
              </a:ext>
            </a:extLst>
          </p:cNvPr>
          <p:cNvSpPr>
            <a:spLocks noGrp="1"/>
          </p:cNvSpPr>
          <p:nvPr>
            <p:ph type="title"/>
          </p:nvPr>
        </p:nvSpPr>
        <p:spPr>
          <a:xfrm>
            <a:off x="888630" y="4760132"/>
            <a:ext cx="5093596" cy="1777829"/>
          </a:xfrm>
        </p:spPr>
        <p:txBody>
          <a:bodyPr>
            <a:normAutofit/>
          </a:bodyPr>
          <a:lstStyle/>
          <a:p>
            <a:pPr algn="r"/>
            <a:r>
              <a:rPr lang="pl-PL" sz="4000" dirty="0"/>
              <a:t>Przykład wyboru rasy postaci</a:t>
            </a:r>
          </a:p>
        </p:txBody>
      </p:sp>
      <p:pic>
        <p:nvPicPr>
          <p:cNvPr id="11266" name="Picture 2">
            <a:extLst>
              <a:ext uri="{FF2B5EF4-FFF2-40B4-BE49-F238E27FC236}">
                <a16:creationId xmlns:a16="http://schemas.microsoft.com/office/drawing/2014/main" id="{3837E3AD-108F-0EC5-E4DC-727642F170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3574"/>
          <a:stretch/>
        </p:blipFill>
        <p:spPr bwMode="auto">
          <a:xfrm>
            <a:off x="20" y="2872"/>
            <a:ext cx="12191980" cy="4595954"/>
          </a:xfrm>
          <a:custGeom>
            <a:avLst/>
            <a:gdLst/>
            <a:ahLst/>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a:noFill/>
          <a:extLst>
            <a:ext uri="{909E8E84-426E-40DD-AFC4-6F175D3DCCD1}">
              <a14:hiddenFill xmlns:a14="http://schemas.microsoft.com/office/drawing/2010/main">
                <a:solidFill>
                  <a:srgbClr val="FFFFFF"/>
                </a:solidFill>
              </a14:hiddenFill>
            </a:ext>
          </a:extLst>
        </p:spPr>
      </p:pic>
      <p:sp>
        <p:nvSpPr>
          <p:cNvPr id="11298" name="Content Placeholder 11269">
            <a:extLst>
              <a:ext uri="{FF2B5EF4-FFF2-40B4-BE49-F238E27FC236}">
                <a16:creationId xmlns:a16="http://schemas.microsoft.com/office/drawing/2014/main" id="{DA1B02CE-634E-C411-4826-E8A3E7433F0A}"/>
              </a:ext>
            </a:extLst>
          </p:cNvPr>
          <p:cNvSpPr>
            <a:spLocks noGrp="1"/>
          </p:cNvSpPr>
          <p:nvPr>
            <p:ph idx="1"/>
          </p:nvPr>
        </p:nvSpPr>
        <p:spPr>
          <a:xfrm>
            <a:off x="6226706" y="4767660"/>
            <a:ext cx="5173613" cy="1770300"/>
          </a:xfrm>
        </p:spPr>
        <p:txBody>
          <a:bodyPr anchor="ctr">
            <a:normAutofit/>
          </a:bodyPr>
          <a:lstStyle/>
          <a:p>
            <a:endParaRPr lang="en-US" sz="1800"/>
          </a:p>
        </p:txBody>
      </p:sp>
    </p:spTree>
    <p:extLst>
      <p:ext uri="{BB962C8B-B14F-4D97-AF65-F5344CB8AC3E}">
        <p14:creationId xmlns:p14="http://schemas.microsoft.com/office/powerpoint/2010/main" val="27043671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763</Words>
  <Application>Microsoft Office PowerPoint</Application>
  <PresentationFormat>Panoramiczny</PresentationFormat>
  <Paragraphs>87</Paragraphs>
  <Slides>33</Slides>
  <Notes>0</Notes>
  <HiddenSlides>0</HiddenSlides>
  <MMClips>1</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33</vt:i4>
      </vt:variant>
    </vt:vector>
  </HeadingPairs>
  <TitlesOfParts>
    <vt:vector size="37" baseType="lpstr">
      <vt:lpstr>Arial</vt:lpstr>
      <vt:lpstr>Calibri</vt:lpstr>
      <vt:lpstr>Calibri Light</vt:lpstr>
      <vt:lpstr>Motyw pakietu Office</vt:lpstr>
      <vt:lpstr>Biblioteka klas dla papierowej gry RPG</vt:lpstr>
      <vt:lpstr>Cel projektu</vt:lpstr>
      <vt:lpstr>Początkowe problemy</vt:lpstr>
      <vt:lpstr>Możliwości jakie udostępnia nasza biblioteka </vt:lpstr>
      <vt:lpstr>Tworzenie Postaci</vt:lpstr>
      <vt:lpstr>Przykład nadania nazwy postaci</vt:lpstr>
      <vt:lpstr>Przykład wyboru przynależności </vt:lpstr>
      <vt:lpstr>Przykład wyboru klasy postaci</vt:lpstr>
      <vt:lpstr>Przykład wyboru rasy postaci</vt:lpstr>
      <vt:lpstr>Przykład przydzielenia punktów przy tworzeniu postaci</vt:lpstr>
      <vt:lpstr>Podsumowanie kreatora postaci </vt:lpstr>
      <vt:lpstr>Przykład tworzenia postaci </vt:lpstr>
      <vt:lpstr>Symulacja walki</vt:lpstr>
      <vt:lpstr>Przebieg walki</vt:lpstr>
      <vt:lpstr>Prezentacja programu PowerPoint</vt:lpstr>
      <vt:lpstr>Tura Przeciwników </vt:lpstr>
      <vt:lpstr>Prezentacja programu PowerPoint</vt:lpstr>
      <vt:lpstr>Ucieczka z pola bitwy</vt:lpstr>
      <vt:lpstr>Prezentacja programu PowerPoint</vt:lpstr>
      <vt:lpstr>Zakończenie walki</vt:lpstr>
      <vt:lpstr>Symulacja rzutu kością</vt:lpstr>
      <vt:lpstr>Handel z NPC</vt:lpstr>
      <vt:lpstr>Podstawowa ekonomia świata</vt:lpstr>
      <vt:lpstr>Przykład handlu i ekonomii</vt:lpstr>
      <vt:lpstr>Element rozwoju postaci </vt:lpstr>
      <vt:lpstr>Ekwipunek postaci</vt:lpstr>
      <vt:lpstr>Umiejętności postaci zależnych </vt:lpstr>
      <vt:lpstr>Przykład kodu zdobywania umiejętności </vt:lpstr>
      <vt:lpstr>Przykład zdobycia poziomu i umiejętności  </vt:lpstr>
      <vt:lpstr>Klasy bohaterów</vt:lpstr>
      <vt:lpstr>Statystki postaci</vt:lpstr>
      <vt:lpstr>Schemat UML</vt:lpstr>
      <vt:lpstr>Dziękujemy za uwagę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Biblioteka klas dla papierowej gry rpg</dc:title>
  <dc:creator>Konrad Drozdz</dc:creator>
  <cp:lastModifiedBy>Paweł Sikora (pawesik770)</cp:lastModifiedBy>
  <cp:revision>11</cp:revision>
  <dcterms:created xsi:type="dcterms:W3CDTF">2023-02-01T19:36:27Z</dcterms:created>
  <dcterms:modified xsi:type="dcterms:W3CDTF">2023-02-09T21:03:39Z</dcterms:modified>
</cp:coreProperties>
</file>